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60"/>
  </p:notesMasterIdLst>
  <p:handoutMasterIdLst>
    <p:handoutMasterId r:id="rId61"/>
  </p:handoutMasterIdLst>
  <p:sldIdLst>
    <p:sldId id="256" r:id="rId10"/>
    <p:sldId id="260" r:id="rId11"/>
    <p:sldId id="261" r:id="rId12"/>
    <p:sldId id="262" r:id="rId13"/>
    <p:sldId id="263" r:id="rId14"/>
    <p:sldId id="264" r:id="rId15"/>
    <p:sldId id="265" r:id="rId16"/>
    <p:sldId id="307" r:id="rId17"/>
    <p:sldId id="308" r:id="rId18"/>
    <p:sldId id="267" r:id="rId19"/>
    <p:sldId id="268" r:id="rId20"/>
    <p:sldId id="306"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25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3" autoAdjust="0"/>
    <p:restoredTop sz="99728" autoAdjust="0"/>
  </p:normalViewPr>
  <p:slideViewPr>
    <p:cSldViewPr snapToGrid="0">
      <p:cViewPr varScale="1">
        <p:scale>
          <a:sx n="100" d="100"/>
          <a:sy n="100" d="100"/>
        </p:scale>
        <p:origin x="862"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9/1/2021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9/1/2021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23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1263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D33E7708-07F4-4442-8507-A532DB94FFB2}" type="datetime1">
              <a:rPr lang="en-US" smtClean="0"/>
              <a:t>9/1/2021</a:t>
            </a:fld>
            <a:endParaRPr/>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pic>
        <p:nvPicPr>
          <p:cNvPr id="42" name="Google Shape;42;p4"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43" name="Google Shape;43;p4"/>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2728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6" name="Google Shape;46;p5"/>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3810BEA3-F316-4192-8472-63D83EDFCC89}" type="datetime1">
              <a:rPr lang="en-US" smtClean="0"/>
              <a:t>9/1/2021</a:t>
            </a:fld>
            <a:endParaRPr/>
          </a:p>
        </p:txBody>
      </p:sp>
      <p:sp>
        <p:nvSpPr>
          <p:cNvPr id="49" name="Google Shape;49;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5"/>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24827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4" name="Google Shape;54;p6"/>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251D0BE0-9B7C-45A1-B2B4-3380B6DA4082}" type="datetime1">
              <a:rPr lang="en-US" smtClean="0"/>
              <a:t>9/1/2021</a:t>
            </a:fld>
            <a:endParaRPr/>
          </a:p>
        </p:txBody>
      </p:sp>
      <p:sp>
        <p:nvSpPr>
          <p:cNvPr id="58" name="Google Shape;58;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151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1" name="Google Shape;61;p7"/>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Google Shape;63;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EA1B4E40-783C-4BD2-8414-EBE34D8A72A6}" type="datetime1">
              <a:rPr lang="en-US" smtClean="0"/>
              <a:t>9/1/2021</a:t>
            </a:fld>
            <a:endParaRPr/>
          </a:p>
        </p:txBody>
      </p:sp>
      <p:sp>
        <p:nvSpPr>
          <p:cNvPr id="64" name="Google Shape;64;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7"/>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7"/>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7" name="Google Shape;67;p7"/>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7"/>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9" name="Google Shape;69;p7"/>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2" name="Google Shape;72;p7"/>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7"/>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7"/>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7"/>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7"/>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7" name="Google Shape;77;p7"/>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4040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8"/>
        <p:cNvGrpSpPr/>
        <p:nvPr/>
      </p:nvGrpSpPr>
      <p:grpSpPr>
        <a:xfrm>
          <a:off x="0" y="0"/>
          <a:ext cx="0" cy="0"/>
          <a:chOff x="0" y="0"/>
          <a:chExt cx="0" cy="0"/>
        </a:xfrm>
      </p:grpSpPr>
      <p:sp>
        <p:nvSpPr>
          <p:cNvPr id="79" name="Google Shape;79;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8"/>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09BED6FE-4CF6-4701-9A0C-0FC8953D35A1}" type="datetime1">
              <a:rPr lang="en-US" smtClean="0"/>
              <a:t>9/1/2021</a:t>
            </a:fld>
            <a:endParaRPr/>
          </a:p>
        </p:txBody>
      </p:sp>
      <p:sp>
        <p:nvSpPr>
          <p:cNvPr id="83" name="Google Shape;83;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8"/>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8"/>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8"/>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7536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9" name="Google Shape;89;p9"/>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244B741F-D7AC-4335-96AB-4AB2EBB59B09}" type="datetime1">
              <a:rPr lang="en-US" smtClean="0"/>
              <a:t>9/1/2021</a:t>
            </a:fld>
            <a:endParaRPr/>
          </a:p>
        </p:txBody>
      </p:sp>
      <p:sp>
        <p:nvSpPr>
          <p:cNvPr id="92" name="Google Shape;92;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9"/>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5" name="Google Shape;95;p9"/>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9"/>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9"/>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9"/>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6837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1F3C472A-4B0C-4FEB-BFF5-847AADC52BDB}" type="datetime1">
              <a:rPr lang="en-US" smtClean="0"/>
              <a:t>9/1/2021</a:t>
            </a:fld>
            <a:endParaRPr/>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44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4.xml"/><Relationship Id="rId1" Type="http://schemas.openxmlformats.org/officeDocument/2006/relationships/slideLayout" Target="../slideLayouts/slideLayout25.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2.emf"/><Relationship Id="rId5" Type="http://schemas.openxmlformats.org/officeDocument/2006/relationships/image" Target="../media/image1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emf"/><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2.emf"/><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7" r:id="rId9"/>
    <p:sldLayoutId id="2147483808" r:id="rId10"/>
    <p:sldLayoutId id="2147483809" r:id="rId11"/>
    <p:sldLayoutId id="2147483810" r:id="rId12"/>
    <p:sldLayoutId id="2147483811" r:id="rId13"/>
    <p:sldLayoutId id="2147483812" r:id="rId14"/>
    <p:sldLayoutId id="2147483813" r:id="rId15"/>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2332672" y="2508974"/>
            <a:ext cx="4326254" cy="1204686"/>
          </a:xfrm>
        </p:spPr>
        <p:txBody>
          <a:bodyPr/>
          <a:lstStyle/>
          <a:p>
            <a:pPr algn="ctr"/>
            <a:r>
              <a:rPr lang="en-US" sz="2800" i="0" dirty="0">
                <a:latin typeface="Arial"/>
                <a:ea typeface="Arial"/>
                <a:cs typeface="Arial"/>
                <a:sym typeface="Arial"/>
              </a:rPr>
              <a:t>Chapter 1:</a:t>
            </a:r>
          </a:p>
          <a:p>
            <a:pPr algn="ctr"/>
            <a:r>
              <a:rPr lang="en-US" sz="2800" dirty="0">
                <a:latin typeface="Arial"/>
                <a:ea typeface="Arial"/>
                <a:cs typeface="Arial"/>
                <a:sym typeface="Arial"/>
              </a:rPr>
              <a:t>Introduction to </a:t>
            </a:r>
          </a:p>
          <a:p>
            <a:pPr algn="ctr"/>
            <a:r>
              <a:rPr lang="en-US" sz="2800" dirty="0">
                <a:latin typeface="Arial"/>
                <a:ea typeface="Arial"/>
                <a:cs typeface="Arial"/>
                <a:sym typeface="Arial"/>
              </a:rPr>
              <a:t>Business Analytics</a:t>
            </a:r>
            <a:endParaRPr lang="en-US" sz="2800" dirty="0"/>
          </a:p>
          <a:p>
            <a:endParaRPr lang="en-US" sz="2800" dirty="0"/>
          </a:p>
        </p:txBody>
      </p:sp>
      <p:sp>
        <p:nvSpPr>
          <p:cNvPr id="3" name="Text Placeholder 2"/>
          <p:cNvSpPr>
            <a:spLocks noGrp="1"/>
          </p:cNvSpPr>
          <p:nvPr>
            <p:ph type="body" sz="quarter" idx="13"/>
          </p:nvPr>
        </p:nvSpPr>
        <p:spPr>
          <a:xfrm>
            <a:off x="168593" y="1260885"/>
            <a:ext cx="8806815" cy="1648865"/>
          </a:xfrm>
        </p:spPr>
        <p:txBody>
          <a:bodyPr/>
          <a:lstStyle/>
          <a:p>
            <a:pPr algn="ctr"/>
            <a:r>
              <a:rPr lang="en-US" sz="3200" b="1" i="0" u="none" strike="noStrike" cap="none" dirty="0">
                <a:solidFill>
                  <a:srgbClr val="007FA3"/>
                </a:solidFill>
                <a:latin typeface="Arial"/>
                <a:ea typeface="Arial"/>
                <a:cs typeface="Arial"/>
                <a:sym typeface="Arial"/>
              </a:rPr>
              <a:t>Business Analytics: </a:t>
            </a:r>
          </a:p>
          <a:p>
            <a:pPr algn="ctr"/>
            <a:r>
              <a:rPr lang="en-US" sz="3200" b="1" i="0" u="none" strike="noStrike" cap="none">
                <a:solidFill>
                  <a:srgbClr val="007FA3"/>
                </a:solidFill>
                <a:latin typeface="Arial"/>
                <a:ea typeface="Arial"/>
                <a:cs typeface="Arial"/>
                <a:sym typeface="Arial"/>
              </a:rPr>
              <a:t>Data, </a:t>
            </a:r>
            <a:r>
              <a:rPr lang="en-US" sz="3200" b="1" i="0" u="none" strike="noStrike" cap="none" dirty="0">
                <a:solidFill>
                  <a:srgbClr val="007FA3"/>
                </a:solidFill>
                <a:latin typeface="Arial"/>
                <a:ea typeface="Arial"/>
                <a:cs typeface="Arial"/>
                <a:sym typeface="Arial"/>
              </a:rPr>
              <a:t>Models, and Decisions</a:t>
            </a:r>
            <a:endParaRPr lang="en-US" dirty="0"/>
          </a:p>
        </p:txBody>
      </p:sp>
      <p:sp>
        <p:nvSpPr>
          <p:cNvPr id="4" name="Text Placeholder 3"/>
          <p:cNvSpPr>
            <a:spLocks noGrp="1"/>
          </p:cNvSpPr>
          <p:nvPr>
            <p:ph type="body" sz="quarter" idx="14"/>
          </p:nvPr>
        </p:nvSpPr>
        <p:spPr>
          <a:xfrm>
            <a:off x="81599" y="4913811"/>
            <a:ext cx="3845138" cy="1256167"/>
          </a:xfrm>
        </p:spPr>
        <p:txBody>
          <a:bodyPr/>
          <a:lstStyle/>
          <a:p>
            <a:pPr algn="r"/>
            <a:r>
              <a:rPr lang="en-US" dirty="0"/>
              <a:t>Kai Wang</a:t>
            </a:r>
          </a:p>
          <a:p>
            <a:pPr algn="r"/>
            <a:r>
              <a:rPr lang="en-US" dirty="0"/>
              <a:t>Stevens Institute of Technology</a:t>
            </a:r>
          </a:p>
          <a:p>
            <a:pPr algn="r"/>
            <a:r>
              <a:rPr lang="en-US" dirty="0"/>
              <a:t>School of Business</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dirty="0">
                <a:latin typeface="Arial"/>
                <a:ea typeface="Arial"/>
                <a:cs typeface="Arial"/>
                <a:sym typeface="Arial"/>
              </a:rPr>
              <a:t>Spreadsheet Technology</a:t>
            </a:r>
            <a:endParaRPr dirty="0">
              <a:latin typeface="Arial"/>
              <a:ea typeface="Arial"/>
              <a:cs typeface="Arial"/>
              <a:sym typeface="Arial"/>
            </a:endParaRPr>
          </a:p>
        </p:txBody>
      </p:sp>
      <p:sp>
        <p:nvSpPr>
          <p:cNvPr id="268" name="Google Shape;268;p37"/>
          <p:cNvSpPr txBox="1">
            <a:spLocks noGrp="1"/>
          </p:cNvSpPr>
          <p:nvPr>
            <p:ph type="body" idx="1"/>
          </p:nvPr>
        </p:nvSpPr>
        <p:spPr>
          <a:xfrm>
            <a:off x="457200" y="1600200"/>
            <a:ext cx="8229600" cy="46482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b="1" dirty="0">
                <a:solidFill>
                  <a:srgbClr val="000000"/>
                </a:solidFill>
                <a:latin typeface="Arial"/>
                <a:ea typeface="Arial"/>
                <a:cs typeface="Arial"/>
                <a:sym typeface="Arial"/>
              </a:rPr>
              <a:t>Spreadsheets</a:t>
            </a:r>
            <a:endParaRPr dirty="0"/>
          </a:p>
          <a:p>
            <a:pPr marL="740664" lvl="1" indent="-283464" algn="l" rtl="0">
              <a:lnSpc>
                <a:spcPct val="100000"/>
              </a:lnSpc>
              <a:spcBef>
                <a:spcPts val="600"/>
              </a:spcBef>
              <a:spcAft>
                <a:spcPts val="0"/>
              </a:spcAft>
              <a:buSzPts val="2800"/>
              <a:buChar char="–"/>
            </a:pPr>
            <a:r>
              <a:rPr lang="en-US" sz="2400" dirty="0">
                <a:latin typeface="Arial"/>
                <a:ea typeface="Arial"/>
                <a:cs typeface="Arial"/>
                <a:sym typeface="Arial"/>
              </a:rPr>
              <a:t>Widely used</a:t>
            </a:r>
            <a:endParaRPr dirty="0"/>
          </a:p>
          <a:p>
            <a:pPr marL="740664" lvl="1" indent="-283464" algn="l" rtl="0">
              <a:lnSpc>
                <a:spcPct val="100000"/>
              </a:lnSpc>
              <a:spcBef>
                <a:spcPts val="600"/>
              </a:spcBef>
              <a:spcAft>
                <a:spcPts val="0"/>
              </a:spcAft>
              <a:buSzPts val="2800"/>
              <a:buChar char="–"/>
            </a:pPr>
            <a:r>
              <a:rPr lang="en-US" sz="2400" dirty="0">
                <a:latin typeface="Arial"/>
                <a:ea typeface="Arial"/>
                <a:cs typeface="Arial"/>
                <a:sym typeface="Arial"/>
              </a:rPr>
              <a:t>Effective for manipulating data and developing and solving models</a:t>
            </a:r>
            <a:endParaRPr dirty="0"/>
          </a:p>
          <a:p>
            <a:pPr marL="740664" lvl="1" indent="-283464" algn="l" rtl="0">
              <a:lnSpc>
                <a:spcPct val="100000"/>
              </a:lnSpc>
              <a:spcBef>
                <a:spcPts val="600"/>
              </a:spcBef>
              <a:spcAft>
                <a:spcPts val="0"/>
              </a:spcAft>
              <a:buSzPts val="2800"/>
              <a:buChar char="–"/>
            </a:pPr>
            <a:r>
              <a:rPr lang="en-US" sz="2400" dirty="0">
                <a:latin typeface="Arial"/>
                <a:ea typeface="Arial"/>
                <a:cs typeface="Arial"/>
                <a:sym typeface="Arial"/>
              </a:rPr>
              <a:t>Support powerful commercial add-ons</a:t>
            </a:r>
            <a:endParaRPr dirty="0"/>
          </a:p>
          <a:p>
            <a:pPr marL="740664" lvl="1" indent="-283464" algn="l" rtl="0">
              <a:lnSpc>
                <a:spcPct val="100000"/>
              </a:lnSpc>
              <a:spcBef>
                <a:spcPts val="600"/>
              </a:spcBef>
              <a:spcAft>
                <a:spcPts val="0"/>
              </a:spcAft>
              <a:buSzPts val="2800"/>
              <a:buChar char="–"/>
            </a:pPr>
            <a:r>
              <a:rPr lang="en-US" sz="2400" dirty="0">
                <a:latin typeface="Arial"/>
                <a:ea typeface="Arial"/>
                <a:cs typeface="Arial"/>
                <a:sym typeface="Arial"/>
              </a:rPr>
              <a:t>Facilitate communication of results</a:t>
            </a:r>
            <a:endParaRPr sz="2400" dirty="0">
              <a:latin typeface="Arial"/>
              <a:ea typeface="Arial"/>
              <a:cs typeface="Arial"/>
              <a:sym typeface="Arial"/>
            </a:endParaRPr>
          </a:p>
        </p:txBody>
      </p:sp>
      <p:sp>
        <p:nvSpPr>
          <p:cNvPr id="2" name="Slide Number Placeholder 1">
            <a:extLst>
              <a:ext uri="{FF2B5EF4-FFF2-40B4-BE49-F238E27FC236}">
                <a16:creationId xmlns:a16="http://schemas.microsoft.com/office/drawing/2014/main" id="{97E32CD5-2DFC-4E19-8F6C-1AED64ED0C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3" name="Date Placeholder 2">
            <a:extLst>
              <a:ext uri="{FF2B5EF4-FFF2-40B4-BE49-F238E27FC236}">
                <a16:creationId xmlns:a16="http://schemas.microsoft.com/office/drawing/2014/main" id="{9E1430F1-8180-42DC-B828-0084C40C5464}"/>
              </a:ext>
            </a:extLst>
          </p:cNvPr>
          <p:cNvSpPr>
            <a:spLocks noGrp="1"/>
          </p:cNvSpPr>
          <p:nvPr>
            <p:ph type="dt" idx="10"/>
          </p:nvPr>
        </p:nvSpPr>
        <p:spPr/>
        <p:txBody>
          <a:bodyPr/>
          <a:lstStyle/>
          <a:p>
            <a:fld id="{C244CA86-FA48-48BF-ABC2-1C09F8A2A988}" type="datetime1">
              <a:rPr lang="en-US" smtClean="0"/>
              <a:t>9/1/2021</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dirty="0">
                <a:latin typeface="Arial"/>
                <a:ea typeface="Arial"/>
                <a:cs typeface="Arial"/>
                <a:sym typeface="Arial"/>
              </a:rPr>
              <a:t>Software Used in This Class</a:t>
            </a:r>
            <a:endParaRPr dirty="0">
              <a:latin typeface="Arial"/>
              <a:ea typeface="Arial"/>
              <a:cs typeface="Arial"/>
              <a:sym typeface="Arial"/>
            </a:endParaRPr>
          </a:p>
        </p:txBody>
      </p:sp>
      <p:sp>
        <p:nvSpPr>
          <p:cNvPr id="274" name="Google Shape;274;p3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indent="-457200">
              <a:buSzPts val="2400"/>
            </a:pPr>
            <a:r>
              <a:rPr lang="en-US" b="1" dirty="0">
                <a:solidFill>
                  <a:srgbClr val="000000"/>
                </a:solidFill>
                <a:latin typeface="Arial"/>
                <a:ea typeface="Arial"/>
                <a:cs typeface="Arial"/>
                <a:sym typeface="Arial"/>
              </a:rPr>
              <a:t>Primary Spreadsheet Software</a:t>
            </a:r>
            <a:endParaRPr dirty="0"/>
          </a:p>
          <a:p>
            <a:pPr marL="740664" lvl="1" indent="-283464" algn="l" rtl="0">
              <a:lnSpc>
                <a:spcPct val="100000"/>
              </a:lnSpc>
              <a:spcBef>
                <a:spcPts val="600"/>
              </a:spcBef>
              <a:spcAft>
                <a:spcPts val="0"/>
              </a:spcAft>
              <a:buSzPts val="2800"/>
              <a:buChar char="–"/>
            </a:pPr>
            <a:r>
              <a:rPr lang="en-US" dirty="0">
                <a:latin typeface="Arial"/>
                <a:ea typeface="Arial"/>
                <a:cs typeface="Arial"/>
                <a:sym typeface="Arial"/>
              </a:rPr>
              <a:t>Excel</a:t>
            </a:r>
          </a:p>
          <a:p>
            <a:pPr indent="-457200">
              <a:spcBef>
                <a:spcPts val="600"/>
              </a:spcBef>
            </a:pPr>
            <a:r>
              <a:rPr lang="en-US" b="1" dirty="0">
                <a:solidFill>
                  <a:srgbClr val="000000"/>
                </a:solidFill>
                <a:latin typeface="Arial"/>
                <a:ea typeface="Arial"/>
                <a:cs typeface="Arial"/>
                <a:sym typeface="Arial"/>
              </a:rPr>
              <a:t>Primary Code-Based Software</a:t>
            </a:r>
            <a:endParaRPr lang="en-US" dirty="0">
              <a:latin typeface="Arial"/>
              <a:ea typeface="Arial"/>
              <a:cs typeface="Arial"/>
              <a:sym typeface="Arial"/>
            </a:endParaRPr>
          </a:p>
          <a:p>
            <a:pPr marL="740664" lvl="1" indent="-283464" algn="l" rtl="0">
              <a:lnSpc>
                <a:spcPct val="100000"/>
              </a:lnSpc>
              <a:spcBef>
                <a:spcPts val="600"/>
              </a:spcBef>
              <a:spcAft>
                <a:spcPts val="0"/>
              </a:spcAft>
              <a:buSzPts val="2800"/>
              <a:buChar char="–"/>
            </a:pPr>
            <a:r>
              <a:rPr lang="en-US" dirty="0"/>
              <a:t>R</a:t>
            </a:r>
            <a:endParaRPr dirty="0"/>
          </a:p>
          <a:p>
            <a:pPr marL="256032" lvl="0" indent="-256032" algn="l" rtl="0">
              <a:lnSpc>
                <a:spcPct val="100000"/>
              </a:lnSpc>
              <a:spcBef>
                <a:spcPts val="1500"/>
              </a:spcBef>
              <a:spcAft>
                <a:spcPts val="0"/>
              </a:spcAft>
              <a:buSzPts val="2400"/>
              <a:buChar char="•"/>
            </a:pPr>
            <a:r>
              <a:rPr lang="en-US" b="1" dirty="0">
                <a:solidFill>
                  <a:srgbClr val="000000"/>
                </a:solidFill>
                <a:latin typeface="Arial"/>
                <a:ea typeface="Arial"/>
                <a:cs typeface="Arial"/>
                <a:sym typeface="Arial"/>
              </a:rPr>
              <a:t>Optional Software </a:t>
            </a:r>
            <a:endParaRPr dirty="0"/>
          </a:p>
          <a:p>
            <a:pPr marL="740664" lvl="1" indent="-283464" algn="l" rtl="0">
              <a:lnSpc>
                <a:spcPct val="100000"/>
              </a:lnSpc>
              <a:spcBef>
                <a:spcPts val="600"/>
              </a:spcBef>
              <a:spcAft>
                <a:spcPts val="0"/>
              </a:spcAft>
              <a:buSzPts val="2800"/>
              <a:buChar char="–"/>
            </a:pPr>
            <a:r>
              <a:rPr lang="en-US" dirty="0"/>
              <a:t>Tableau </a:t>
            </a:r>
          </a:p>
          <a:p>
            <a:pPr marL="740664" lvl="1" indent="-283464" algn="l" rtl="0">
              <a:lnSpc>
                <a:spcPct val="100000"/>
              </a:lnSpc>
              <a:spcBef>
                <a:spcPts val="600"/>
              </a:spcBef>
              <a:spcAft>
                <a:spcPts val="0"/>
              </a:spcAft>
              <a:buSzPts val="2800"/>
              <a:buChar char="–"/>
            </a:pPr>
            <a:r>
              <a:rPr lang="en-US" dirty="0"/>
              <a:t>RapidMiner</a:t>
            </a:r>
            <a:endParaRPr dirty="0"/>
          </a:p>
          <a:p>
            <a:pPr marL="740664" lvl="1" indent="-283464" algn="l" rtl="0">
              <a:lnSpc>
                <a:spcPct val="100000"/>
              </a:lnSpc>
              <a:spcBef>
                <a:spcPts val="600"/>
              </a:spcBef>
              <a:spcAft>
                <a:spcPts val="0"/>
              </a:spcAft>
              <a:buSzPts val="2800"/>
              <a:buChar char="–"/>
            </a:pPr>
            <a:r>
              <a:rPr lang="en-US" dirty="0">
                <a:latin typeface="Arial"/>
                <a:ea typeface="Arial"/>
                <a:cs typeface="Arial"/>
                <a:sym typeface="Arial"/>
              </a:rPr>
              <a:t>Analytic Solver (online supplements)</a:t>
            </a:r>
            <a:endParaRPr dirty="0"/>
          </a:p>
        </p:txBody>
      </p:sp>
      <p:sp>
        <p:nvSpPr>
          <p:cNvPr id="2" name="Slide Number Placeholder 1">
            <a:extLst>
              <a:ext uri="{FF2B5EF4-FFF2-40B4-BE49-F238E27FC236}">
                <a16:creationId xmlns:a16="http://schemas.microsoft.com/office/drawing/2014/main" id="{0697D649-C475-40F2-B27B-1E0B5FBEB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Date Placeholder 2">
            <a:extLst>
              <a:ext uri="{FF2B5EF4-FFF2-40B4-BE49-F238E27FC236}">
                <a16:creationId xmlns:a16="http://schemas.microsoft.com/office/drawing/2014/main" id="{A2405B1E-F706-474A-81F0-264A17228A73}"/>
              </a:ext>
            </a:extLst>
          </p:cNvPr>
          <p:cNvSpPr>
            <a:spLocks noGrp="1"/>
          </p:cNvSpPr>
          <p:nvPr>
            <p:ph type="dt" idx="10"/>
          </p:nvPr>
        </p:nvSpPr>
        <p:spPr/>
        <p:txBody>
          <a:bodyPr/>
          <a:lstStyle/>
          <a:p>
            <a:fld id="{1887BF81-F187-4D65-B491-F8B16EC4922B}" type="datetime1">
              <a:rPr lang="en-US" smtClean="0"/>
              <a:t>9/1/2021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dirty="0"/>
              <a:t>Steps Needed</a:t>
            </a:r>
            <a:endParaRPr dirty="0">
              <a:latin typeface="Arial"/>
              <a:ea typeface="Arial"/>
              <a:cs typeface="Arial"/>
              <a:sym typeface="Arial"/>
            </a:endParaRPr>
          </a:p>
        </p:txBody>
      </p:sp>
      <p:sp>
        <p:nvSpPr>
          <p:cNvPr id="274" name="Google Shape;274;p3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514350" indent="-514350">
              <a:buSzPts val="2400"/>
              <a:buFont typeface="+mj-lt"/>
              <a:buAutoNum type="arabicPeriod"/>
            </a:pPr>
            <a:r>
              <a:rPr lang="en-US" dirty="0">
                <a:solidFill>
                  <a:srgbClr val="000000"/>
                </a:solidFill>
                <a:latin typeface="Arial"/>
                <a:ea typeface="Arial"/>
                <a:cs typeface="Arial"/>
                <a:sym typeface="Arial"/>
              </a:rPr>
              <a:t>Raw Data </a:t>
            </a:r>
          </a:p>
          <a:p>
            <a:pPr marL="514350" indent="-514350">
              <a:buSzPts val="2400"/>
              <a:buFont typeface="+mj-lt"/>
              <a:buAutoNum type="arabicPeriod"/>
            </a:pPr>
            <a:r>
              <a:rPr lang="en-US" dirty="0">
                <a:solidFill>
                  <a:srgbClr val="000000"/>
                </a:solidFill>
              </a:rPr>
              <a:t>Descriptive </a:t>
            </a:r>
            <a:r>
              <a:rPr lang="en-US" sz="2400" dirty="0">
                <a:solidFill>
                  <a:srgbClr val="000000"/>
                </a:solidFill>
              </a:rPr>
              <a:t>(hindsight)</a:t>
            </a:r>
          </a:p>
          <a:p>
            <a:pPr marL="514350" indent="-514350">
              <a:buSzPts val="2400"/>
              <a:buFont typeface="+mj-lt"/>
              <a:buAutoNum type="arabicPeriod"/>
            </a:pPr>
            <a:r>
              <a:rPr lang="en-US" dirty="0">
                <a:solidFill>
                  <a:srgbClr val="000000"/>
                </a:solidFill>
              </a:rPr>
              <a:t>Diagnostic </a:t>
            </a:r>
            <a:r>
              <a:rPr lang="en-US" sz="2400" dirty="0">
                <a:solidFill>
                  <a:srgbClr val="000000"/>
                </a:solidFill>
              </a:rPr>
              <a:t>(ask why)</a:t>
            </a:r>
          </a:p>
          <a:p>
            <a:pPr marL="514350" indent="-514350">
              <a:buSzPts val="2400"/>
              <a:buFont typeface="+mj-lt"/>
              <a:buAutoNum type="arabicPeriod"/>
            </a:pPr>
            <a:r>
              <a:rPr lang="en-US" dirty="0"/>
              <a:t>Predictive </a:t>
            </a:r>
            <a:r>
              <a:rPr lang="en-US" sz="2400" dirty="0"/>
              <a:t>(when &amp; what will happen)</a:t>
            </a:r>
          </a:p>
          <a:p>
            <a:pPr marL="514350" indent="-514350">
              <a:buSzPts val="2400"/>
              <a:buFont typeface="+mj-lt"/>
              <a:buAutoNum type="arabicPeriod"/>
            </a:pPr>
            <a:r>
              <a:rPr lang="en-US" dirty="0"/>
              <a:t>Prescriptive </a:t>
            </a:r>
            <a:r>
              <a:rPr lang="en-US" sz="2400" dirty="0"/>
              <a:t>(what is the best action to take)</a:t>
            </a:r>
            <a:endParaRPr dirty="0"/>
          </a:p>
        </p:txBody>
      </p:sp>
      <p:sp>
        <p:nvSpPr>
          <p:cNvPr id="2" name="Slide Number Placeholder 1">
            <a:extLst>
              <a:ext uri="{FF2B5EF4-FFF2-40B4-BE49-F238E27FC236}">
                <a16:creationId xmlns:a16="http://schemas.microsoft.com/office/drawing/2014/main" id="{DD398924-4F4A-4C7D-B156-A19950802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3" name="Date Placeholder 2">
            <a:extLst>
              <a:ext uri="{FF2B5EF4-FFF2-40B4-BE49-F238E27FC236}">
                <a16:creationId xmlns:a16="http://schemas.microsoft.com/office/drawing/2014/main" id="{90E41023-B83F-4831-B0AB-107511834BD7}"/>
              </a:ext>
            </a:extLst>
          </p:cNvPr>
          <p:cNvSpPr>
            <a:spLocks noGrp="1"/>
          </p:cNvSpPr>
          <p:nvPr>
            <p:ph type="dt" idx="10"/>
          </p:nvPr>
        </p:nvSpPr>
        <p:spPr/>
        <p:txBody>
          <a:bodyPr/>
          <a:lstStyle/>
          <a:p>
            <a:fld id="{AD183A65-2C5E-4B27-8E10-3F59F86F6B68}" type="datetime1">
              <a:rPr lang="en-US" smtClean="0"/>
              <a:t>9/1/2021</a:t>
            </a:fld>
            <a:endParaRPr lang="en-US"/>
          </a:p>
        </p:txBody>
      </p:sp>
    </p:spTree>
    <p:extLst>
      <p:ext uri="{BB962C8B-B14F-4D97-AF65-F5344CB8AC3E}">
        <p14:creationId xmlns:p14="http://schemas.microsoft.com/office/powerpoint/2010/main" val="409857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Descriptive, Predictive, and Prescriptive Analytics</a:t>
            </a:r>
            <a:endParaRPr sz="3600" b="1" i="0" u="none" strike="noStrike" cap="none">
              <a:solidFill>
                <a:srgbClr val="007FA3"/>
              </a:solidFill>
              <a:latin typeface="Arial"/>
              <a:ea typeface="Arial"/>
              <a:cs typeface="Arial"/>
              <a:sym typeface="Arial"/>
            </a:endParaRPr>
          </a:p>
        </p:txBody>
      </p:sp>
      <p:sp>
        <p:nvSpPr>
          <p:cNvPr id="280" name="Google Shape;280;p39"/>
          <p:cNvSpPr txBox="1">
            <a:spLocks noGrp="1"/>
          </p:cNvSpPr>
          <p:nvPr>
            <p:ph type="body" idx="1"/>
          </p:nvPr>
        </p:nvSpPr>
        <p:spPr>
          <a:xfrm>
            <a:off x="457200" y="1600200"/>
            <a:ext cx="8229600" cy="44577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sz="2400" b="1" i="0" u="none" strike="noStrike" cap="none">
                <a:solidFill>
                  <a:srgbClr val="000000"/>
                </a:solidFill>
                <a:latin typeface="Arial"/>
                <a:ea typeface="Arial"/>
                <a:cs typeface="Arial"/>
                <a:sym typeface="Arial"/>
              </a:rPr>
              <a:t>Descriptive analytics</a:t>
            </a:r>
            <a:r>
              <a:rPr lang="en-US" sz="2400" b="0" i="0" u="none" strike="noStrike" cap="none">
                <a:solidFill>
                  <a:srgbClr val="000000"/>
                </a:solidFill>
                <a:latin typeface="Arial"/>
                <a:ea typeface="Arial"/>
                <a:cs typeface="Arial"/>
                <a:sym typeface="Arial"/>
              </a:rPr>
              <a:t>: the use of data to understand past and current business performance and make informed decisions</a:t>
            </a:r>
            <a:endParaRPr sz="2400"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1" i="0" u="none" strike="noStrike" cap="none">
                <a:solidFill>
                  <a:srgbClr val="000000"/>
                </a:solidFill>
                <a:latin typeface="Arial"/>
                <a:ea typeface="Arial"/>
                <a:cs typeface="Arial"/>
                <a:sym typeface="Arial"/>
              </a:rPr>
              <a:t>Predictive analytics</a:t>
            </a:r>
            <a:r>
              <a:rPr lang="en-US" sz="2400" b="0" i="0" u="none" strike="noStrike" cap="none">
                <a:solidFill>
                  <a:srgbClr val="000000"/>
                </a:solidFill>
                <a:latin typeface="Arial"/>
                <a:ea typeface="Arial"/>
                <a:cs typeface="Arial"/>
                <a:sym typeface="Arial"/>
              </a:rPr>
              <a:t>: predict the future by examining historical data, detecting patterns or relationships in these data, and then extrapolating these relationships forward in time.</a:t>
            </a:r>
            <a:endParaRPr sz="2400"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1" i="0" u="none" strike="noStrike" cap="none">
                <a:solidFill>
                  <a:srgbClr val="000000"/>
                </a:solidFill>
                <a:latin typeface="Arial"/>
                <a:ea typeface="Arial"/>
                <a:cs typeface="Arial"/>
                <a:sym typeface="Arial"/>
              </a:rPr>
              <a:t>Prescriptive analytics</a:t>
            </a:r>
            <a:r>
              <a:rPr lang="en-US" sz="2400" b="0" i="0" u="none" strike="noStrike" cap="none">
                <a:solidFill>
                  <a:srgbClr val="000000"/>
                </a:solidFill>
                <a:latin typeface="Arial"/>
                <a:ea typeface="Arial"/>
                <a:cs typeface="Arial"/>
                <a:sym typeface="Arial"/>
              </a:rPr>
              <a:t>: identify the best alternatives to minimize or maximize some objective</a:t>
            </a:r>
            <a:endParaRPr sz="2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228239A-99BF-4F7E-80C2-AA8CE18463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3" name="Date Placeholder 2">
            <a:extLst>
              <a:ext uri="{FF2B5EF4-FFF2-40B4-BE49-F238E27FC236}">
                <a16:creationId xmlns:a16="http://schemas.microsoft.com/office/drawing/2014/main" id="{865655FF-6FFD-40CE-8BCC-FA036B095FF9}"/>
              </a:ext>
            </a:extLst>
          </p:cNvPr>
          <p:cNvSpPr>
            <a:spLocks noGrp="1"/>
          </p:cNvSpPr>
          <p:nvPr>
            <p:ph type="dt" idx="10"/>
          </p:nvPr>
        </p:nvSpPr>
        <p:spPr/>
        <p:txBody>
          <a:bodyPr/>
          <a:lstStyle/>
          <a:p>
            <a:fld id="{E6289D7C-C1AC-4088-BF5E-DA6E5B2E1A5A}" type="datetime1">
              <a:rPr lang="en-US" smtClean="0"/>
              <a:t>9/1/2021</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1.1: Retail Markdown Decisions</a:t>
            </a:r>
            <a:endParaRPr sz="3600" b="1" i="0" u="none" strike="noStrike" cap="none">
              <a:solidFill>
                <a:srgbClr val="007FA3"/>
              </a:solidFill>
              <a:latin typeface="Arial"/>
              <a:ea typeface="Arial"/>
              <a:cs typeface="Arial"/>
              <a:sym typeface="Arial"/>
            </a:endParaRPr>
          </a:p>
        </p:txBody>
      </p:sp>
      <p:sp>
        <p:nvSpPr>
          <p:cNvPr id="286" name="Google Shape;286;p40"/>
          <p:cNvSpPr txBox="1">
            <a:spLocks noGrp="1"/>
          </p:cNvSpPr>
          <p:nvPr>
            <p:ph type="body" idx="1"/>
          </p:nvPr>
        </p:nvSpPr>
        <p:spPr>
          <a:xfrm>
            <a:off x="457200" y="1600201"/>
            <a:ext cx="8229600" cy="2800349"/>
          </a:xfrm>
          <a:prstGeom prst="rect">
            <a:avLst/>
          </a:prstGeom>
          <a:noFill/>
          <a:ln>
            <a:noFill/>
          </a:ln>
        </p:spPr>
        <p:txBody>
          <a:bodyPr spcFirstLastPara="1" wrap="square" lIns="91425" tIns="91425" rIns="91425" bIns="91425"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200" b="0" i="0" u="none" strike="noStrike" cap="none" dirty="0">
                <a:solidFill>
                  <a:srgbClr val="000000"/>
                </a:solidFill>
                <a:latin typeface="Arial"/>
                <a:ea typeface="Arial"/>
                <a:cs typeface="Arial"/>
                <a:sym typeface="Arial"/>
              </a:rPr>
              <a:t>Most department stores clear seasonal inventory by reducing prices.</a:t>
            </a:r>
            <a:endParaRPr sz="2200" dirty="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200" u="none" strike="noStrike" cap="none" dirty="0">
                <a:solidFill>
                  <a:srgbClr val="000000"/>
                </a:solidFill>
                <a:latin typeface="Arial"/>
                <a:ea typeface="Arial"/>
                <a:cs typeface="Arial"/>
                <a:sym typeface="Arial"/>
              </a:rPr>
              <a:t>Key question: </a:t>
            </a:r>
            <a:r>
              <a:rPr lang="en-US" sz="2200" b="0" i="0" u="none" strike="noStrike" cap="none" dirty="0">
                <a:solidFill>
                  <a:srgbClr val="000000"/>
                </a:solidFill>
                <a:latin typeface="Arial"/>
                <a:ea typeface="Arial"/>
                <a:cs typeface="Arial"/>
                <a:sym typeface="Arial"/>
              </a:rPr>
              <a:t>When to reduce the price and by how much to maximize revenue?</a:t>
            </a:r>
            <a:endParaRPr sz="2200" dirty="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200" b="0" i="0" u="none" strike="noStrike" cap="none" dirty="0">
                <a:solidFill>
                  <a:srgbClr val="000000"/>
                </a:solidFill>
                <a:latin typeface="Arial"/>
                <a:ea typeface="Arial"/>
                <a:cs typeface="Arial"/>
                <a:sym typeface="Arial"/>
              </a:rPr>
              <a:t>Potential applications of analytics in retail:</a:t>
            </a:r>
            <a:endParaRPr sz="2200" dirty="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200" b="0" i="0" u="none" strike="noStrike" cap="none" dirty="0">
                <a:solidFill>
                  <a:srgbClr val="000000"/>
                </a:solidFill>
                <a:latin typeface="Arial"/>
                <a:ea typeface="Arial"/>
                <a:cs typeface="Arial"/>
                <a:sym typeface="Arial"/>
              </a:rPr>
              <a:t>Descriptive analytics: examine historical data for similar</a:t>
            </a:r>
            <a:endParaRPr sz="2200" b="0" i="0" u="none" strike="noStrike" cap="none" dirty="0">
              <a:solidFill>
                <a:srgbClr val="000000"/>
              </a:solidFill>
              <a:latin typeface="Arial"/>
              <a:ea typeface="Arial"/>
              <a:cs typeface="Arial"/>
              <a:sym typeface="Arial"/>
            </a:endParaRPr>
          </a:p>
        </p:txBody>
      </p:sp>
      <p:sp>
        <p:nvSpPr>
          <p:cNvPr id="287" name="Google Shape;287;p40"/>
          <p:cNvSpPr txBox="1">
            <a:spLocks noGrp="1"/>
          </p:cNvSpPr>
          <p:nvPr>
            <p:ph type="body" idx="2"/>
          </p:nvPr>
        </p:nvSpPr>
        <p:spPr>
          <a:xfrm>
            <a:off x="1313943" y="4204579"/>
            <a:ext cx="5717886" cy="455763"/>
          </a:xfrm>
          <a:prstGeom prst="rect">
            <a:avLst/>
          </a:prstGeom>
          <a:noFill/>
          <a:ln>
            <a:noFill/>
          </a:ln>
        </p:spPr>
        <p:txBody>
          <a:bodyPr spcFirstLastPara="1" wrap="square" lIns="0" tIns="0" rIns="0" bIns="0" anchor="t" anchorCtr="0">
            <a:noAutofit/>
          </a:bodyPr>
          <a:lstStyle/>
          <a:p>
            <a:pPr marL="0" lvl="1" indent="0" algn="l" rtl="0">
              <a:lnSpc>
                <a:spcPct val="100000"/>
              </a:lnSpc>
              <a:spcBef>
                <a:spcPts val="600"/>
              </a:spcBef>
              <a:spcAft>
                <a:spcPts val="0"/>
              </a:spcAft>
              <a:buSzPts val="2400"/>
              <a:buNone/>
            </a:pPr>
            <a:r>
              <a:rPr lang="en-US" sz="2200" dirty="0">
                <a:solidFill>
                  <a:srgbClr val="000000"/>
                </a:solidFill>
              </a:rPr>
              <a:t>p</a:t>
            </a:r>
            <a:r>
              <a:rPr lang="en-US" sz="2200">
                <a:solidFill>
                  <a:srgbClr val="000000"/>
                </a:solidFill>
                <a:latin typeface="Arial"/>
                <a:ea typeface="Arial"/>
                <a:cs typeface="Arial"/>
                <a:sym typeface="Arial"/>
              </a:rPr>
              <a:t>roducts </a:t>
            </a:r>
            <a:r>
              <a:rPr lang="en-US" sz="2200" dirty="0">
                <a:solidFill>
                  <a:srgbClr val="000000"/>
                </a:solidFill>
                <a:latin typeface="Arial"/>
                <a:ea typeface="Arial"/>
                <a:cs typeface="Arial"/>
                <a:sym typeface="Arial"/>
              </a:rPr>
              <a:t>(prices, units sold, advertising </a:t>
            </a:r>
            <a:r>
              <a:rPr lang="mr-IN" sz="2200" dirty="0">
                <a:solidFill>
                  <a:srgbClr val="000000"/>
                </a:solidFill>
                <a:latin typeface="Arial"/>
                <a:ea typeface="Arial"/>
                <a:cs typeface="Arial"/>
                <a:sym typeface="Arial"/>
              </a:rPr>
              <a:t>…</a:t>
            </a:r>
            <a:r>
              <a:rPr lang="en-US" sz="2200" dirty="0">
                <a:solidFill>
                  <a:srgbClr val="000000"/>
                </a:solidFill>
                <a:latin typeface="Arial"/>
                <a:ea typeface="Arial"/>
                <a:cs typeface="Arial"/>
                <a:sym typeface="Arial"/>
              </a:rPr>
              <a:t>)</a:t>
            </a:r>
            <a:endParaRPr sz="2200" dirty="0">
              <a:solidFill>
                <a:srgbClr val="000000"/>
              </a:solidFill>
              <a:latin typeface="Arial"/>
              <a:ea typeface="Arial"/>
              <a:cs typeface="Arial"/>
              <a:sym typeface="Arial"/>
            </a:endParaRPr>
          </a:p>
        </p:txBody>
      </p:sp>
      <p:sp>
        <p:nvSpPr>
          <p:cNvPr id="289" name="Google Shape;289;p40"/>
          <p:cNvSpPr txBox="1">
            <a:spLocks noGrp="1"/>
          </p:cNvSpPr>
          <p:nvPr>
            <p:ph type="body" idx="3"/>
          </p:nvPr>
        </p:nvSpPr>
        <p:spPr>
          <a:xfrm>
            <a:off x="457200" y="4951269"/>
            <a:ext cx="8229600" cy="1296266"/>
          </a:xfrm>
          <a:prstGeom prst="rect">
            <a:avLst/>
          </a:prstGeom>
          <a:noFill/>
          <a:ln>
            <a:noFill/>
          </a:ln>
        </p:spPr>
        <p:txBody>
          <a:bodyPr spcFirstLastPara="1" wrap="square" lIns="0" tIns="0" rIns="0" bIns="0" anchor="t" anchorCtr="0">
            <a:noAutofit/>
          </a:bodyPr>
          <a:lstStyle/>
          <a:p>
            <a:pPr marL="741553" lvl="1" indent="-284353" algn="l" rtl="0">
              <a:lnSpc>
                <a:spcPct val="100000"/>
              </a:lnSpc>
              <a:spcBef>
                <a:spcPts val="600"/>
              </a:spcBef>
              <a:spcAft>
                <a:spcPts val="0"/>
              </a:spcAft>
              <a:buSzPts val="2400"/>
              <a:buChar char="–"/>
            </a:pPr>
            <a:r>
              <a:rPr lang="en-US" sz="2200">
                <a:solidFill>
                  <a:srgbClr val="000000"/>
                </a:solidFill>
                <a:latin typeface="Arial"/>
                <a:ea typeface="Arial"/>
                <a:cs typeface="Arial"/>
                <a:sym typeface="Arial"/>
              </a:rPr>
              <a:t>Predictive analytics: predict sales based on price</a:t>
            </a:r>
            <a:endParaRPr/>
          </a:p>
          <a:p>
            <a:pPr marL="741553" lvl="1" indent="-284353" algn="l" rtl="0">
              <a:lnSpc>
                <a:spcPct val="100000"/>
              </a:lnSpc>
              <a:spcBef>
                <a:spcPts val="600"/>
              </a:spcBef>
              <a:spcAft>
                <a:spcPts val="0"/>
              </a:spcAft>
              <a:buSzPts val="2400"/>
              <a:buChar char="–"/>
            </a:pPr>
            <a:r>
              <a:rPr lang="en-US" sz="2200">
                <a:solidFill>
                  <a:srgbClr val="000000"/>
                </a:solidFill>
                <a:latin typeface="Arial"/>
                <a:ea typeface="Arial"/>
                <a:cs typeface="Arial"/>
                <a:sym typeface="Arial"/>
              </a:rPr>
              <a:t>Prescriptive analytics: find the best sets of pricing and advertising to maximize sales revenue</a:t>
            </a:r>
            <a:endParaRPr/>
          </a:p>
        </p:txBody>
      </p:sp>
      <p:sp>
        <p:nvSpPr>
          <p:cNvPr id="2" name="Slide Number Placeholder 1">
            <a:extLst>
              <a:ext uri="{FF2B5EF4-FFF2-40B4-BE49-F238E27FC236}">
                <a16:creationId xmlns:a16="http://schemas.microsoft.com/office/drawing/2014/main" id="{7C523593-F843-43CD-8B31-B141A689D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3" name="Date Placeholder 2">
            <a:extLst>
              <a:ext uri="{FF2B5EF4-FFF2-40B4-BE49-F238E27FC236}">
                <a16:creationId xmlns:a16="http://schemas.microsoft.com/office/drawing/2014/main" id="{35309EE2-CF95-4812-9DAD-E2437D77D61E}"/>
              </a:ext>
            </a:extLst>
          </p:cNvPr>
          <p:cNvSpPr>
            <a:spLocks noGrp="1"/>
          </p:cNvSpPr>
          <p:nvPr>
            <p:ph type="dt" idx="10"/>
          </p:nvPr>
        </p:nvSpPr>
        <p:spPr/>
        <p:txBody>
          <a:bodyPr/>
          <a:lstStyle/>
          <a:p>
            <a:fld id="{A6B263D9-8B65-4B49-89A4-FEF31DF7D50B}" type="datetime1">
              <a:rPr lang="en-US" smtClean="0"/>
              <a:t>9/1/2021</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for Business Analytics</a:t>
            </a:r>
            <a:endParaRPr sz="3600" b="1" i="0" u="none" strike="noStrike" cap="none">
              <a:solidFill>
                <a:srgbClr val="007FA3"/>
              </a:solidFill>
              <a:latin typeface="Arial"/>
              <a:ea typeface="Arial"/>
              <a:cs typeface="Arial"/>
              <a:sym typeface="Arial"/>
            </a:endParaRPr>
          </a:p>
        </p:txBody>
      </p:sp>
      <p:sp>
        <p:nvSpPr>
          <p:cNvPr id="295" name="Google Shape;295;p41"/>
          <p:cNvSpPr txBox="1">
            <a:spLocks noGrp="1"/>
          </p:cNvSpPr>
          <p:nvPr>
            <p:ph type="body" idx="1"/>
          </p:nvPr>
        </p:nvSpPr>
        <p:spPr>
          <a:xfrm>
            <a:off x="457200" y="1600201"/>
            <a:ext cx="8229600" cy="271462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b="1" i="0" u="none" strike="noStrike" cap="none">
                <a:solidFill>
                  <a:srgbClr val="000000"/>
                </a:solidFill>
                <a:latin typeface="Arial"/>
                <a:ea typeface="Arial"/>
                <a:cs typeface="Arial"/>
                <a:sym typeface="Arial"/>
              </a:rPr>
              <a:t>Data</a:t>
            </a:r>
            <a:r>
              <a:rPr lang="en-US" b="0" i="0" u="none" strike="noStrike" cap="none">
                <a:solidFill>
                  <a:srgbClr val="000000"/>
                </a:solidFill>
                <a:latin typeface="Arial"/>
                <a:ea typeface="Arial"/>
                <a:cs typeface="Arial"/>
                <a:sym typeface="Arial"/>
              </a:rPr>
              <a:t>: numbers or textual data that are collected through some type of measurement process</a:t>
            </a:r>
            <a:endParaRPr>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b="1" i="0" u="none" strike="noStrike" cap="none">
                <a:solidFill>
                  <a:srgbClr val="000000"/>
                </a:solidFill>
                <a:latin typeface="Arial"/>
                <a:ea typeface="Arial"/>
                <a:cs typeface="Arial"/>
                <a:sym typeface="Arial"/>
              </a:rPr>
              <a:t>Information</a:t>
            </a:r>
            <a:r>
              <a:rPr lang="en-US" b="0" i="0" u="none" strike="noStrike" cap="none">
                <a:solidFill>
                  <a:srgbClr val="000000"/>
                </a:solidFill>
                <a:latin typeface="Arial"/>
                <a:ea typeface="Arial"/>
                <a:cs typeface="Arial"/>
                <a:sym typeface="Arial"/>
              </a:rPr>
              <a:t>: result of analyzing data; that is, extracting meaning from data to support evaluation and decision making</a:t>
            </a:r>
            <a:endParaRPr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8C57A13-3272-4BCB-9068-12015AF583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3" name="Date Placeholder 2">
            <a:extLst>
              <a:ext uri="{FF2B5EF4-FFF2-40B4-BE49-F238E27FC236}">
                <a16:creationId xmlns:a16="http://schemas.microsoft.com/office/drawing/2014/main" id="{4EAF479A-624A-400E-9F44-7F50012540C6}"/>
              </a:ext>
            </a:extLst>
          </p:cNvPr>
          <p:cNvSpPr>
            <a:spLocks noGrp="1"/>
          </p:cNvSpPr>
          <p:nvPr>
            <p:ph type="dt" idx="10"/>
          </p:nvPr>
        </p:nvSpPr>
        <p:spPr/>
        <p:txBody>
          <a:bodyPr/>
          <a:lstStyle/>
          <a:p>
            <a:fld id="{73B3E4FA-1D3A-4F43-A93F-C3677F6CEE57}" type="datetime1">
              <a:rPr lang="en-US" smtClean="0"/>
              <a:t>9/1/2021</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Examples of Data Sources and Uses</a:t>
            </a:r>
            <a:endParaRPr sz="2000" b="0" i="0" u="none" strike="noStrike" cap="none">
              <a:solidFill>
                <a:srgbClr val="007FA3"/>
              </a:solidFill>
              <a:latin typeface="Arial"/>
              <a:ea typeface="Arial"/>
              <a:cs typeface="Arial"/>
              <a:sym typeface="Arial"/>
            </a:endParaRPr>
          </a:p>
        </p:txBody>
      </p:sp>
      <p:sp>
        <p:nvSpPr>
          <p:cNvPr id="301" name="Google Shape;301;p42"/>
          <p:cNvSpPr txBox="1">
            <a:spLocks noGrp="1"/>
          </p:cNvSpPr>
          <p:nvPr>
            <p:ph type="body" idx="1"/>
          </p:nvPr>
        </p:nvSpPr>
        <p:spPr>
          <a:xfrm>
            <a:off x="457200" y="1600200"/>
            <a:ext cx="8229600" cy="4492487"/>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Annual reports</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Accounting audits</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Financial profitability analysis</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Economic trends</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Marketing research</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Operations management performance</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Human resource measurements</a:t>
            </a:r>
            <a:endParaRPr sz="1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1600"/>
              <a:buFont typeface="Arial"/>
              <a:buChar char="•"/>
            </a:pPr>
            <a:r>
              <a:rPr lang="en-US" sz="1600" b="0" i="0" u="none" strike="noStrike" cap="none">
                <a:solidFill>
                  <a:srgbClr val="000000"/>
                </a:solidFill>
                <a:latin typeface="Arial"/>
                <a:ea typeface="Arial"/>
                <a:cs typeface="Arial"/>
                <a:sym typeface="Arial"/>
              </a:rPr>
              <a:t>Web behavior</a:t>
            </a:r>
            <a:endParaRPr sz="1600">
              <a:latin typeface="Arial"/>
              <a:ea typeface="Arial"/>
              <a:cs typeface="Arial"/>
              <a:sym typeface="Arial"/>
            </a:endParaRPr>
          </a:p>
          <a:p>
            <a:pPr marL="742950" lvl="1" indent="-285750" algn="l" rtl="0">
              <a:lnSpc>
                <a:spcPct val="100000"/>
              </a:lnSpc>
              <a:spcBef>
                <a:spcPts val="600"/>
              </a:spcBef>
              <a:spcAft>
                <a:spcPts val="0"/>
              </a:spcAft>
              <a:buSzPts val="1600"/>
              <a:buFont typeface="Arial"/>
              <a:buChar char="–"/>
            </a:pPr>
            <a:r>
              <a:rPr lang="en-US" sz="1600" b="0" i="0" u="none" strike="noStrike" cap="none">
                <a:solidFill>
                  <a:srgbClr val="000000"/>
                </a:solidFill>
                <a:latin typeface="Arial"/>
                <a:ea typeface="Arial"/>
                <a:cs typeface="Arial"/>
                <a:sym typeface="Arial"/>
              </a:rPr>
              <a:t>page views, visitor’s country, time of view, length of time, origin and destination paths, products they searched for and viewed, products purchased, what reviews they read, and many others</a:t>
            </a:r>
            <a:endParaRPr sz="16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195CAAC-F835-4C22-8146-225A73968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Date Placeholder 2">
            <a:extLst>
              <a:ext uri="{FF2B5EF4-FFF2-40B4-BE49-F238E27FC236}">
                <a16:creationId xmlns:a16="http://schemas.microsoft.com/office/drawing/2014/main" id="{01AE23BE-BB34-42C8-A2AB-AB79C40185F4}"/>
              </a:ext>
            </a:extLst>
          </p:cNvPr>
          <p:cNvSpPr>
            <a:spLocks noGrp="1"/>
          </p:cNvSpPr>
          <p:nvPr>
            <p:ph type="dt" idx="10"/>
          </p:nvPr>
        </p:nvSpPr>
        <p:spPr/>
        <p:txBody>
          <a:bodyPr/>
          <a:lstStyle/>
          <a:p>
            <a:fld id="{EABD0218-E1A3-41DC-97AC-4107684B5E40}" type="datetime1">
              <a:rPr lang="en-US" smtClean="0"/>
              <a:t>9/1/2021</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Big Data</a:t>
            </a:r>
            <a:endParaRPr sz="3600" b="1" i="0" u="none" strike="noStrike" cap="none">
              <a:solidFill>
                <a:srgbClr val="007FA3"/>
              </a:solidFill>
              <a:latin typeface="Arial"/>
              <a:ea typeface="Arial"/>
              <a:cs typeface="Arial"/>
              <a:sym typeface="Arial"/>
            </a:endParaRPr>
          </a:p>
        </p:txBody>
      </p:sp>
      <p:sp>
        <p:nvSpPr>
          <p:cNvPr id="307" name="Google Shape;307;p43"/>
          <p:cNvSpPr txBox="1">
            <a:spLocks noGrp="1"/>
          </p:cNvSpPr>
          <p:nvPr>
            <p:ph type="body" idx="1"/>
          </p:nvPr>
        </p:nvSpPr>
        <p:spPr>
          <a:xfrm>
            <a:off x="457200" y="1600200"/>
            <a:ext cx="8229600" cy="45720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sz="2400" b="1" i="0" u="none" strike="noStrike" cap="none" dirty="0">
                <a:solidFill>
                  <a:srgbClr val="000000"/>
                </a:solidFill>
                <a:latin typeface="Arial"/>
                <a:ea typeface="Arial"/>
                <a:cs typeface="Arial"/>
                <a:sym typeface="Arial"/>
              </a:rPr>
              <a:t>Big data</a:t>
            </a:r>
            <a:r>
              <a:rPr lang="en-US" sz="2400" b="0" i="0" u="none" strike="noStrike" cap="none" dirty="0">
                <a:solidFill>
                  <a:srgbClr val="000000"/>
                </a:solidFill>
                <a:latin typeface="Arial"/>
                <a:ea typeface="Arial"/>
                <a:cs typeface="Arial"/>
                <a:sym typeface="Arial"/>
              </a:rPr>
              <a:t> refers to massive amounts of business data </a:t>
            </a:r>
            <a:r>
              <a:rPr lang="en-US" sz="2400" i="0" u="none" strike="noStrike" cap="none" dirty="0">
                <a:solidFill>
                  <a:srgbClr val="000000"/>
                </a:solidFill>
                <a:latin typeface="Arial"/>
                <a:ea typeface="Arial"/>
                <a:cs typeface="Arial"/>
                <a:sym typeface="Arial"/>
              </a:rPr>
              <a:t>(</a:t>
            </a:r>
            <a:r>
              <a:rPr lang="en-US" sz="2400" u="sng" strike="noStrike" cap="none" dirty="0">
                <a:solidFill>
                  <a:srgbClr val="000000"/>
                </a:solidFill>
                <a:latin typeface="Arial"/>
                <a:ea typeface="Arial"/>
                <a:cs typeface="Arial"/>
                <a:sym typeface="Arial"/>
              </a:rPr>
              <a:t>volume</a:t>
            </a:r>
            <a:r>
              <a:rPr lang="en-US" sz="2400" i="0" u="none" strike="noStrike" cap="none" dirty="0">
                <a:solidFill>
                  <a:srgbClr val="000000"/>
                </a:solidFill>
                <a:latin typeface="Arial"/>
                <a:ea typeface="Arial"/>
                <a:cs typeface="Arial"/>
                <a:sym typeface="Arial"/>
              </a:rPr>
              <a:t>) from a wide variety of sources (</a:t>
            </a:r>
            <a:r>
              <a:rPr lang="en-US" sz="2400" u="sng" strike="noStrike" cap="none" dirty="0">
                <a:solidFill>
                  <a:srgbClr val="000000"/>
                </a:solidFill>
                <a:latin typeface="Arial"/>
                <a:ea typeface="Arial"/>
                <a:cs typeface="Arial"/>
                <a:sym typeface="Arial"/>
              </a:rPr>
              <a:t>variety</a:t>
            </a:r>
            <a:r>
              <a:rPr lang="en-US" sz="2400" i="0" u="none" strike="noStrike" cap="none" dirty="0">
                <a:solidFill>
                  <a:srgbClr val="000000"/>
                </a:solidFill>
                <a:latin typeface="Arial"/>
                <a:ea typeface="Arial"/>
                <a:cs typeface="Arial"/>
                <a:sym typeface="Arial"/>
              </a:rPr>
              <a:t>), much of which is available in real time (</a:t>
            </a:r>
            <a:r>
              <a:rPr lang="en-US" sz="2400" u="sng" strike="noStrike" cap="none" dirty="0">
                <a:solidFill>
                  <a:srgbClr val="000000"/>
                </a:solidFill>
                <a:latin typeface="Arial"/>
                <a:ea typeface="Arial"/>
                <a:cs typeface="Arial"/>
                <a:sym typeface="Arial"/>
              </a:rPr>
              <a:t>velocity</a:t>
            </a:r>
            <a:r>
              <a:rPr lang="en-US" sz="2400" i="0" u="none" strike="noStrike" cap="none" dirty="0">
                <a:solidFill>
                  <a:srgbClr val="000000"/>
                </a:solidFill>
                <a:latin typeface="Arial"/>
                <a:ea typeface="Arial"/>
                <a:cs typeface="Arial"/>
                <a:sym typeface="Arial"/>
              </a:rPr>
              <a:t>), and much of which is uncertain or unpredictable (</a:t>
            </a:r>
            <a:r>
              <a:rPr lang="en-US" sz="2400" u="sng" strike="noStrike" cap="none" dirty="0">
                <a:solidFill>
                  <a:srgbClr val="000000"/>
                </a:solidFill>
                <a:latin typeface="Arial"/>
                <a:ea typeface="Arial"/>
                <a:cs typeface="Arial"/>
                <a:sym typeface="Arial"/>
              </a:rPr>
              <a:t>veracity</a:t>
            </a:r>
            <a:r>
              <a:rPr lang="en-US" sz="2400" i="0" u="none" strike="noStrike" cap="none" dirty="0">
                <a:solidFill>
                  <a:srgbClr val="000000"/>
                </a:solidFill>
                <a:latin typeface="Arial"/>
                <a:ea typeface="Arial"/>
                <a:cs typeface="Arial"/>
                <a:sym typeface="Arial"/>
              </a:rPr>
              <a:t>). </a:t>
            </a:r>
          </a:p>
          <a:p>
            <a:pPr marL="255650" marR="0" lvl="0" indent="-255650" algn="l" rtl="0">
              <a:lnSpc>
                <a:spcPct val="100000"/>
              </a:lnSpc>
              <a:spcBef>
                <a:spcPts val="1500"/>
              </a:spcBef>
              <a:spcAft>
                <a:spcPts val="0"/>
              </a:spcAft>
              <a:buClr>
                <a:srgbClr val="007FA3"/>
              </a:buClr>
              <a:buSzPts val="2400"/>
              <a:buFont typeface="Arial"/>
              <a:buChar char="•"/>
            </a:pPr>
            <a:endParaRPr sz="2400" i="0" u="none" strike="noStrike" cap="none" dirty="0">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1800" b="0" i="0" u="none" strike="noStrike" cap="none" dirty="0">
                <a:solidFill>
                  <a:srgbClr val="000000"/>
                </a:solidFill>
                <a:latin typeface="Arial"/>
                <a:ea typeface="Arial"/>
                <a:cs typeface="Arial"/>
                <a:sym typeface="Arial"/>
              </a:rPr>
              <a:t>“The effective use of big data has the potential to transform economies, delivering a new wave of productivity growth and consumer surplus. Using big data will become a key basis of competition for existing companies, and will create new competitors who are able to attract employees that have the critical skills for a big data world</a:t>
            </a:r>
            <a:r>
              <a:rPr lang="en-US" sz="1800" b="0" i="1" u="none" strike="noStrike" cap="none" dirty="0">
                <a:solidFill>
                  <a:srgbClr val="000000"/>
                </a:solidFill>
                <a:latin typeface="Arial"/>
                <a:ea typeface="Arial"/>
                <a:cs typeface="Arial"/>
                <a:sym typeface="Arial"/>
              </a:rPr>
              <a:t>.</a:t>
            </a:r>
            <a:r>
              <a:rPr lang="en-US" sz="1800" b="0" i="0" u="none" strike="noStrike" cap="none" dirty="0">
                <a:solidFill>
                  <a:srgbClr val="000000"/>
                </a:solidFill>
                <a:latin typeface="Arial"/>
                <a:ea typeface="Arial"/>
                <a:cs typeface="Arial"/>
                <a:sym typeface="Arial"/>
              </a:rPr>
              <a:t>” - McKinsey Global Institute, 2011</a:t>
            </a:r>
            <a:endParaRPr sz="1800" dirty="0">
              <a:latin typeface="Arial"/>
              <a:ea typeface="Arial"/>
              <a:cs typeface="Arial"/>
              <a:sym typeface="Arial"/>
            </a:endParaRPr>
          </a:p>
        </p:txBody>
      </p:sp>
      <p:sp>
        <p:nvSpPr>
          <p:cNvPr id="2" name="Slide Number Placeholder 1">
            <a:extLst>
              <a:ext uri="{FF2B5EF4-FFF2-40B4-BE49-F238E27FC236}">
                <a16:creationId xmlns:a16="http://schemas.microsoft.com/office/drawing/2014/main" id="{C53909BF-3D3E-4636-88A1-A78994C4AE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Date Placeholder 2">
            <a:extLst>
              <a:ext uri="{FF2B5EF4-FFF2-40B4-BE49-F238E27FC236}">
                <a16:creationId xmlns:a16="http://schemas.microsoft.com/office/drawing/2014/main" id="{9C1C59F8-B387-4621-9CD9-565263B18D41}"/>
              </a:ext>
            </a:extLst>
          </p:cNvPr>
          <p:cNvSpPr>
            <a:spLocks noGrp="1"/>
          </p:cNvSpPr>
          <p:nvPr>
            <p:ph type="dt" idx="10"/>
          </p:nvPr>
        </p:nvSpPr>
        <p:spPr/>
        <p:txBody>
          <a:bodyPr/>
          <a:lstStyle/>
          <a:p>
            <a:fld id="{8FA0DB5E-B721-4352-98E8-8A2E9924A917}" type="datetime1">
              <a:rPr lang="en-US" smtClean="0"/>
              <a:t>9/1/2021</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Reliability and Validity</a:t>
            </a:r>
            <a:endParaRPr sz="2000" b="0" i="0" u="none" strike="noStrike" cap="none">
              <a:solidFill>
                <a:srgbClr val="007FA3"/>
              </a:solidFill>
              <a:latin typeface="Arial"/>
              <a:ea typeface="Arial"/>
              <a:cs typeface="Arial"/>
              <a:sym typeface="Arial"/>
            </a:endParaRPr>
          </a:p>
        </p:txBody>
      </p:sp>
      <p:sp>
        <p:nvSpPr>
          <p:cNvPr id="313" name="Google Shape;313;p44"/>
          <p:cNvSpPr txBox="1">
            <a:spLocks noGrp="1"/>
          </p:cNvSpPr>
          <p:nvPr>
            <p:ph type="body" idx="1"/>
          </p:nvPr>
        </p:nvSpPr>
        <p:spPr>
          <a:xfrm>
            <a:off x="457200" y="1600200"/>
            <a:ext cx="8229600" cy="3705225"/>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000"/>
              <a:buFont typeface="Arial"/>
              <a:buChar char="•"/>
            </a:pPr>
            <a:r>
              <a:rPr lang="en-US" b="1" i="0" u="none" strike="noStrike" cap="none" dirty="0">
                <a:solidFill>
                  <a:srgbClr val="000000"/>
                </a:solidFill>
                <a:latin typeface="Arial"/>
                <a:ea typeface="Arial"/>
                <a:cs typeface="Arial"/>
                <a:sym typeface="Arial"/>
              </a:rPr>
              <a:t>Reliability</a:t>
            </a:r>
            <a:r>
              <a:rPr lang="en-US" b="0" i="0" u="none" strike="noStrike" cap="none" dirty="0">
                <a:solidFill>
                  <a:srgbClr val="000000"/>
                </a:solidFill>
                <a:latin typeface="Arial"/>
                <a:ea typeface="Arial"/>
                <a:cs typeface="Arial"/>
                <a:sym typeface="Arial"/>
              </a:rPr>
              <a:t> - data are accurate and consistent.</a:t>
            </a:r>
            <a:endParaRPr b="0" i="0" u="none" strike="noStrike" cap="none" dirty="0">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000"/>
              <a:buFont typeface="Arial"/>
              <a:buChar char="•"/>
            </a:pPr>
            <a:r>
              <a:rPr lang="en-US" b="1" i="0" u="none" strike="noStrike" cap="none" dirty="0">
                <a:solidFill>
                  <a:srgbClr val="000000"/>
                </a:solidFill>
                <a:latin typeface="Arial"/>
                <a:ea typeface="Arial"/>
                <a:cs typeface="Arial"/>
                <a:sym typeface="Arial"/>
              </a:rPr>
              <a:t>Validity</a:t>
            </a:r>
            <a:r>
              <a:rPr lang="en-US" b="0" i="0" u="none" strike="noStrike" cap="none" dirty="0">
                <a:solidFill>
                  <a:srgbClr val="000000"/>
                </a:solidFill>
                <a:latin typeface="Arial"/>
                <a:ea typeface="Arial"/>
                <a:cs typeface="Arial"/>
                <a:sym typeface="Arial"/>
              </a:rPr>
              <a:t> - data correctly measures what it is supposed to measure.</a:t>
            </a:r>
          </a:p>
          <a:p>
            <a:pPr marL="255650" marR="0" lvl="0" indent="-255650" algn="l" rtl="0">
              <a:lnSpc>
                <a:spcPct val="100000"/>
              </a:lnSpc>
              <a:spcBef>
                <a:spcPts val="1500"/>
              </a:spcBef>
              <a:spcAft>
                <a:spcPts val="0"/>
              </a:spcAft>
              <a:buClr>
                <a:srgbClr val="007FA3"/>
              </a:buClr>
              <a:buSzPts val="2000"/>
              <a:buFont typeface="Arial"/>
              <a:buChar char="•"/>
            </a:pPr>
            <a:endParaRPr lang="en-US" dirty="0">
              <a:solidFill>
                <a:srgbClr val="000000"/>
              </a:solidFill>
            </a:endParaRPr>
          </a:p>
          <a:p>
            <a:pPr marL="255650" marR="0" lvl="0" indent="-255650" algn="l" rtl="0">
              <a:lnSpc>
                <a:spcPct val="100000"/>
              </a:lnSpc>
              <a:spcBef>
                <a:spcPts val="1500"/>
              </a:spcBef>
              <a:spcAft>
                <a:spcPts val="0"/>
              </a:spcAft>
              <a:buClr>
                <a:srgbClr val="007FA3"/>
              </a:buClr>
              <a:buSzPts val="2000"/>
              <a:buFont typeface="Arial"/>
              <a:buChar char="•"/>
            </a:pPr>
            <a:r>
              <a:rPr lang="en-US" b="0" i="1" u="none" strike="noStrike" cap="none" dirty="0">
                <a:solidFill>
                  <a:srgbClr val="000000"/>
                </a:solidFill>
                <a:latin typeface="Arial"/>
                <a:ea typeface="Arial"/>
                <a:cs typeface="Arial"/>
                <a:sym typeface="Arial"/>
              </a:rPr>
              <a:t>Use the right data and use the data right!</a:t>
            </a:r>
            <a:endParaRPr b="0" i="1"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23183C1-D205-42E8-8A4A-7D956F5CFD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3" name="Date Placeholder 2">
            <a:extLst>
              <a:ext uri="{FF2B5EF4-FFF2-40B4-BE49-F238E27FC236}">
                <a16:creationId xmlns:a16="http://schemas.microsoft.com/office/drawing/2014/main" id="{2F196423-94DF-4AFE-9689-34E95769D478}"/>
              </a:ext>
            </a:extLst>
          </p:cNvPr>
          <p:cNvSpPr>
            <a:spLocks noGrp="1"/>
          </p:cNvSpPr>
          <p:nvPr>
            <p:ph type="dt" idx="10"/>
          </p:nvPr>
        </p:nvSpPr>
        <p:spPr/>
        <p:txBody>
          <a:bodyPr/>
          <a:lstStyle/>
          <a:p>
            <a:fld id="{B5DC2CAE-5FF2-490E-B089-D4C3E4FCFD60}" type="datetime1">
              <a:rPr lang="en-US" smtClean="0"/>
              <a:t>9/1/2021</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Reliability and Validity Examples </a:t>
            </a:r>
            <a:r>
              <a:rPr lang="en-US" sz="2000" b="0" i="0" u="none" strike="noStrike" cap="none">
                <a:solidFill>
                  <a:srgbClr val="007FA3"/>
                </a:solidFill>
                <a:latin typeface="Arial"/>
                <a:ea typeface="Arial"/>
                <a:cs typeface="Arial"/>
                <a:sym typeface="Arial"/>
              </a:rPr>
              <a:t>(1 of 3)</a:t>
            </a:r>
            <a:endParaRPr sz="2000" b="0" i="0" u="none" strike="noStrike" cap="none">
              <a:solidFill>
                <a:srgbClr val="007FA3"/>
              </a:solidFill>
              <a:latin typeface="Arial"/>
              <a:ea typeface="Arial"/>
              <a:cs typeface="Arial"/>
              <a:sym typeface="Arial"/>
            </a:endParaRPr>
          </a:p>
        </p:txBody>
      </p:sp>
      <p:sp>
        <p:nvSpPr>
          <p:cNvPr id="319" name="Google Shape;319;p45"/>
          <p:cNvSpPr txBox="1">
            <a:spLocks noGrp="1"/>
          </p:cNvSpPr>
          <p:nvPr>
            <p:ph type="body" idx="1"/>
          </p:nvPr>
        </p:nvSpPr>
        <p:spPr>
          <a:xfrm>
            <a:off x="457200" y="1600200"/>
            <a:ext cx="8229600" cy="3057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US" b="0" i="0" u="none" strike="noStrike" cap="none" dirty="0">
                <a:solidFill>
                  <a:srgbClr val="000000"/>
                </a:solidFill>
                <a:latin typeface="Arial"/>
                <a:ea typeface="Arial"/>
                <a:cs typeface="Arial"/>
                <a:sym typeface="Arial"/>
              </a:rPr>
              <a:t>A tire pressure gage that </a:t>
            </a:r>
            <a:r>
              <a:rPr lang="en-US" b="1" i="0" u="none" strike="noStrike" cap="none" dirty="0">
                <a:solidFill>
                  <a:srgbClr val="000000"/>
                </a:solidFill>
                <a:latin typeface="Arial"/>
                <a:ea typeface="Arial"/>
                <a:cs typeface="Arial"/>
                <a:sym typeface="Arial"/>
              </a:rPr>
              <a:t>consistently</a:t>
            </a:r>
            <a:r>
              <a:rPr lang="en-US" b="0" i="0" u="none" strike="noStrike" cap="none" dirty="0">
                <a:solidFill>
                  <a:srgbClr val="000000"/>
                </a:solidFill>
                <a:latin typeface="Arial"/>
                <a:ea typeface="Arial"/>
                <a:cs typeface="Arial"/>
                <a:sym typeface="Arial"/>
              </a:rPr>
              <a:t> reads several pounds of pressure </a:t>
            </a:r>
            <a:r>
              <a:rPr lang="en-US" b="1" i="0" u="none" strike="noStrike" cap="none" dirty="0">
                <a:solidFill>
                  <a:srgbClr val="000000"/>
                </a:solidFill>
                <a:latin typeface="Arial"/>
                <a:ea typeface="Arial"/>
                <a:cs typeface="Arial"/>
                <a:sym typeface="Arial"/>
              </a:rPr>
              <a:t>below</a:t>
            </a:r>
            <a:r>
              <a:rPr lang="en-US" b="0" i="0" u="none" strike="noStrike" cap="none" dirty="0">
                <a:solidFill>
                  <a:srgbClr val="000000"/>
                </a:solidFill>
                <a:latin typeface="Arial"/>
                <a:ea typeface="Arial"/>
                <a:cs typeface="Arial"/>
                <a:sym typeface="Arial"/>
              </a:rPr>
              <a:t> the true value is </a:t>
            </a:r>
            <a:r>
              <a:rPr lang="en-US" b="1" i="0" u="none" strike="noStrike" cap="none" dirty="0">
                <a:solidFill>
                  <a:srgbClr val="000000"/>
                </a:solidFill>
                <a:latin typeface="Arial"/>
                <a:ea typeface="Arial"/>
                <a:cs typeface="Arial"/>
                <a:sym typeface="Arial"/>
              </a:rPr>
              <a:t>not reliable</a:t>
            </a:r>
            <a:r>
              <a:rPr lang="en-US" b="0" i="0" u="none" strike="noStrike" cap="none" dirty="0">
                <a:solidFill>
                  <a:srgbClr val="000000"/>
                </a:solidFill>
                <a:latin typeface="Arial"/>
                <a:ea typeface="Arial"/>
                <a:cs typeface="Arial"/>
                <a:sym typeface="Arial"/>
              </a:rPr>
              <a:t>, although it is valid because it does measure tire pressure.</a:t>
            </a:r>
          </a:p>
          <a:p>
            <a:pPr marL="0" lvl="0" indent="0" algn="l" rtl="0">
              <a:lnSpc>
                <a:spcPct val="100000"/>
              </a:lnSpc>
              <a:spcBef>
                <a:spcPts val="600"/>
              </a:spcBef>
              <a:spcAft>
                <a:spcPts val="0"/>
              </a:spcAft>
              <a:buSzPts val="1800"/>
              <a:buNone/>
            </a:pPr>
            <a:endParaRPr lang="en-US" sz="4000" dirty="0">
              <a:solidFill>
                <a:srgbClr val="000000"/>
              </a:solidFill>
            </a:endParaRPr>
          </a:p>
          <a:p>
            <a:pPr marL="0" lvl="0" indent="0" algn="l" rtl="0">
              <a:lnSpc>
                <a:spcPct val="100000"/>
              </a:lnSpc>
              <a:spcBef>
                <a:spcPts val="600"/>
              </a:spcBef>
              <a:spcAft>
                <a:spcPts val="0"/>
              </a:spcAft>
              <a:buSzPts val="1800"/>
              <a:buNone/>
            </a:pPr>
            <a:r>
              <a:rPr lang="en-US" sz="2400" dirty="0">
                <a:solidFill>
                  <a:srgbClr val="000000"/>
                </a:solidFill>
                <a:latin typeface="Arial"/>
                <a:ea typeface="Arial"/>
                <a:cs typeface="Arial"/>
                <a:sym typeface="Arial"/>
              </a:rPr>
              <a:t>It measures the correct thing but not accurate.</a:t>
            </a:r>
            <a:endParaRPr sz="2400" dirty="0">
              <a:latin typeface="Arial"/>
              <a:ea typeface="Arial"/>
              <a:cs typeface="Arial"/>
              <a:sym typeface="Arial"/>
            </a:endParaRPr>
          </a:p>
        </p:txBody>
      </p:sp>
      <p:sp>
        <p:nvSpPr>
          <p:cNvPr id="2" name="Slide Number Placeholder 1">
            <a:extLst>
              <a:ext uri="{FF2B5EF4-FFF2-40B4-BE49-F238E27FC236}">
                <a16:creationId xmlns:a16="http://schemas.microsoft.com/office/drawing/2014/main" id="{29AFFFF9-5EA6-44E5-B7FF-64BB1813CE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3" name="Date Placeholder 2">
            <a:extLst>
              <a:ext uri="{FF2B5EF4-FFF2-40B4-BE49-F238E27FC236}">
                <a16:creationId xmlns:a16="http://schemas.microsoft.com/office/drawing/2014/main" id="{AAB67AD4-0CE6-43DD-A501-198F8CA9F876}"/>
              </a:ext>
            </a:extLst>
          </p:cNvPr>
          <p:cNvSpPr>
            <a:spLocks noGrp="1"/>
          </p:cNvSpPr>
          <p:nvPr>
            <p:ph type="dt" idx="10"/>
          </p:nvPr>
        </p:nvSpPr>
        <p:spPr/>
        <p:txBody>
          <a:bodyPr/>
          <a:lstStyle/>
          <a:p>
            <a:fld id="{5F25A20F-07FA-4790-B72C-D5285BE610DD}" type="datetime1">
              <a:rPr lang="en-US" smtClean="0"/>
              <a:t>9/1/2021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Business Analytics</a:t>
            </a:r>
            <a:endParaRPr/>
          </a:p>
        </p:txBody>
      </p:sp>
      <p:sp>
        <p:nvSpPr>
          <p:cNvPr id="226" name="Google Shape;226;p30"/>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lvl="0" indent="-255650" algn="l" rtl="0">
              <a:lnSpc>
                <a:spcPct val="100000"/>
              </a:lnSpc>
              <a:spcBef>
                <a:spcPts val="0"/>
              </a:spcBef>
              <a:spcAft>
                <a:spcPts val="0"/>
              </a:spcAft>
              <a:buSzPts val="2400"/>
              <a:buNone/>
            </a:pPr>
            <a:r>
              <a:rPr lang="en-US" sz="2400" b="1" dirty="0">
                <a:solidFill>
                  <a:srgbClr val="000000"/>
                </a:solidFill>
                <a:latin typeface="Arial"/>
                <a:ea typeface="Arial"/>
                <a:cs typeface="Arial"/>
                <a:sym typeface="Arial"/>
              </a:rPr>
              <a:t>(Business) Analytics</a:t>
            </a:r>
            <a:r>
              <a:rPr lang="en-US" sz="2400" dirty="0">
                <a:solidFill>
                  <a:srgbClr val="000000"/>
                </a:solidFill>
                <a:latin typeface="Arial"/>
                <a:ea typeface="Arial"/>
                <a:cs typeface="Arial"/>
                <a:sym typeface="Arial"/>
              </a:rPr>
              <a:t> is the use of:</a:t>
            </a:r>
            <a:endParaRPr dirty="0"/>
          </a:p>
          <a:p>
            <a:pPr marL="255600" lvl="0" indent="-255600" algn="l" rtl="0">
              <a:lnSpc>
                <a:spcPct val="100000"/>
              </a:lnSpc>
              <a:spcBef>
                <a:spcPts val="1500"/>
              </a:spcBef>
              <a:spcAft>
                <a:spcPts val="0"/>
              </a:spcAft>
              <a:buSzPts val="2400"/>
              <a:buChar char="•"/>
            </a:pPr>
            <a:r>
              <a:rPr lang="en-US" sz="2400" dirty="0">
                <a:solidFill>
                  <a:srgbClr val="000000"/>
                </a:solidFill>
                <a:latin typeface="Arial"/>
                <a:ea typeface="Arial"/>
                <a:cs typeface="Arial"/>
                <a:sym typeface="Arial"/>
              </a:rPr>
              <a:t>data,</a:t>
            </a:r>
            <a:endParaRPr dirty="0"/>
          </a:p>
          <a:p>
            <a:pPr marL="255600" lvl="0" indent="-255600" algn="l" rtl="0">
              <a:lnSpc>
                <a:spcPct val="100000"/>
              </a:lnSpc>
              <a:spcBef>
                <a:spcPts val="1500"/>
              </a:spcBef>
              <a:spcAft>
                <a:spcPts val="0"/>
              </a:spcAft>
              <a:buSzPts val="2400"/>
              <a:buChar char="•"/>
            </a:pPr>
            <a:r>
              <a:rPr lang="en-US" sz="2400" dirty="0">
                <a:solidFill>
                  <a:srgbClr val="000000"/>
                </a:solidFill>
                <a:latin typeface="Arial"/>
                <a:ea typeface="Arial"/>
                <a:cs typeface="Arial"/>
                <a:sym typeface="Arial"/>
              </a:rPr>
              <a:t>information technology,</a:t>
            </a:r>
            <a:endParaRPr dirty="0"/>
          </a:p>
          <a:p>
            <a:pPr marL="255600" lvl="0" indent="-255600" algn="l" rtl="0">
              <a:lnSpc>
                <a:spcPct val="100000"/>
              </a:lnSpc>
              <a:spcBef>
                <a:spcPts val="1500"/>
              </a:spcBef>
              <a:spcAft>
                <a:spcPts val="0"/>
              </a:spcAft>
              <a:buSzPts val="2400"/>
              <a:buChar char="•"/>
            </a:pPr>
            <a:r>
              <a:rPr lang="en-US" sz="2400" dirty="0">
                <a:solidFill>
                  <a:srgbClr val="000000"/>
                </a:solidFill>
                <a:latin typeface="Arial"/>
                <a:ea typeface="Arial"/>
                <a:cs typeface="Arial"/>
                <a:sym typeface="Arial"/>
              </a:rPr>
              <a:t>statistical analysis,</a:t>
            </a:r>
            <a:endParaRPr dirty="0"/>
          </a:p>
          <a:p>
            <a:pPr marL="255600" lvl="0" indent="-255600" algn="l" rtl="0">
              <a:lnSpc>
                <a:spcPct val="100000"/>
              </a:lnSpc>
              <a:spcBef>
                <a:spcPts val="1500"/>
              </a:spcBef>
              <a:spcAft>
                <a:spcPts val="0"/>
              </a:spcAft>
              <a:buSzPts val="2400"/>
              <a:buChar char="•"/>
            </a:pPr>
            <a:r>
              <a:rPr lang="en-US" sz="2400" dirty="0">
                <a:solidFill>
                  <a:srgbClr val="000000"/>
                </a:solidFill>
                <a:latin typeface="Arial"/>
                <a:ea typeface="Arial"/>
                <a:cs typeface="Arial"/>
                <a:sym typeface="Arial"/>
              </a:rPr>
              <a:t>quantitative methods, and</a:t>
            </a:r>
            <a:endParaRPr dirty="0"/>
          </a:p>
          <a:p>
            <a:pPr marL="255600" lvl="0" indent="-255600" algn="l" rtl="0">
              <a:lnSpc>
                <a:spcPct val="100000"/>
              </a:lnSpc>
              <a:spcBef>
                <a:spcPts val="1500"/>
              </a:spcBef>
              <a:spcAft>
                <a:spcPts val="0"/>
              </a:spcAft>
              <a:buSzPts val="2400"/>
              <a:buChar char="•"/>
            </a:pPr>
            <a:r>
              <a:rPr lang="en-US" sz="2400" dirty="0">
                <a:solidFill>
                  <a:srgbClr val="000000"/>
                </a:solidFill>
                <a:latin typeface="Arial"/>
                <a:ea typeface="Arial"/>
                <a:cs typeface="Arial"/>
                <a:sym typeface="Arial"/>
              </a:rPr>
              <a:t>mathematical or computer-based models</a:t>
            </a:r>
            <a:endParaRPr sz="2400" dirty="0">
              <a:solidFill>
                <a:srgbClr val="000000"/>
              </a:solidFill>
              <a:latin typeface="Arial"/>
              <a:ea typeface="Arial"/>
              <a:cs typeface="Arial"/>
              <a:sym typeface="Arial"/>
            </a:endParaRPr>
          </a:p>
          <a:p>
            <a:pPr marL="0" lvl="0" indent="0" algn="l" rtl="0">
              <a:lnSpc>
                <a:spcPct val="100000"/>
              </a:lnSpc>
              <a:spcBef>
                <a:spcPts val="600"/>
              </a:spcBef>
              <a:spcAft>
                <a:spcPts val="0"/>
              </a:spcAft>
              <a:buSzPts val="2400"/>
              <a:buNone/>
            </a:pPr>
            <a:r>
              <a:rPr lang="en-US" sz="2400" dirty="0">
                <a:solidFill>
                  <a:srgbClr val="000000"/>
                </a:solidFill>
                <a:latin typeface="Arial"/>
                <a:ea typeface="Arial"/>
                <a:cs typeface="Arial"/>
                <a:sym typeface="Arial"/>
              </a:rPr>
              <a:t>to help managers gain improved insight about their business operations and make better, fact-based decisions.</a:t>
            </a:r>
            <a:endParaRPr sz="2400"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829834E-0405-445C-A5C7-F13E54D483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3" name="Date Placeholder 2">
            <a:extLst>
              <a:ext uri="{FF2B5EF4-FFF2-40B4-BE49-F238E27FC236}">
                <a16:creationId xmlns:a16="http://schemas.microsoft.com/office/drawing/2014/main" id="{C73DA298-B667-43F3-9355-D7E9E59BF456}"/>
              </a:ext>
            </a:extLst>
          </p:cNvPr>
          <p:cNvSpPr>
            <a:spLocks noGrp="1"/>
          </p:cNvSpPr>
          <p:nvPr>
            <p:ph type="dt" idx="10"/>
          </p:nvPr>
        </p:nvSpPr>
        <p:spPr/>
        <p:txBody>
          <a:bodyPr/>
          <a:lstStyle/>
          <a:p>
            <a:fld id="{7D1CF7BE-B322-420C-8338-93681711F71D}" type="datetime1">
              <a:rPr lang="en-US" smtClean="0"/>
              <a:t>9/1/2021</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Reliability and Validity Examples </a:t>
            </a:r>
            <a:r>
              <a:rPr lang="en-US" sz="2000" b="0" i="0" u="none" strike="noStrike" cap="none">
                <a:solidFill>
                  <a:srgbClr val="007FA3"/>
                </a:solidFill>
                <a:latin typeface="Arial"/>
                <a:ea typeface="Arial"/>
                <a:cs typeface="Arial"/>
                <a:sym typeface="Arial"/>
              </a:rPr>
              <a:t>(2 of 3)</a:t>
            </a:r>
            <a:endParaRPr sz="2000" b="0" i="0" u="none" strike="noStrike" cap="none">
              <a:solidFill>
                <a:srgbClr val="007FA3"/>
              </a:solidFill>
              <a:latin typeface="Arial"/>
              <a:ea typeface="Arial"/>
              <a:cs typeface="Arial"/>
              <a:sym typeface="Arial"/>
            </a:endParaRPr>
          </a:p>
        </p:txBody>
      </p:sp>
      <p:sp>
        <p:nvSpPr>
          <p:cNvPr id="325" name="Google Shape;325;p46"/>
          <p:cNvSpPr txBox="1">
            <a:spLocks noGrp="1"/>
          </p:cNvSpPr>
          <p:nvPr>
            <p:ph type="body" idx="1"/>
          </p:nvPr>
        </p:nvSpPr>
        <p:spPr>
          <a:xfrm>
            <a:off x="457200" y="1600200"/>
            <a:ext cx="8229600" cy="3057525"/>
          </a:xfrm>
          <a:prstGeom prst="rect">
            <a:avLst/>
          </a:prstGeom>
          <a:noFill/>
          <a:ln>
            <a:noFill/>
          </a:ln>
        </p:spPr>
        <p:txBody>
          <a:bodyPr spcFirstLastPara="1" wrap="square" lIns="91425" tIns="91425" rIns="91425" bIns="91425" anchor="t" anchorCtr="0">
            <a:noAutofit/>
          </a:bodyPr>
          <a:lstStyle/>
          <a:p>
            <a:pPr marL="0" lvl="1" indent="0" algn="l" rtl="0">
              <a:lnSpc>
                <a:spcPct val="100000"/>
              </a:lnSpc>
              <a:spcBef>
                <a:spcPts val="600"/>
              </a:spcBef>
              <a:spcAft>
                <a:spcPts val="0"/>
              </a:spcAft>
              <a:buSzPts val="1800"/>
              <a:buNone/>
            </a:pPr>
            <a:r>
              <a:rPr lang="en-US" dirty="0">
                <a:latin typeface="Arial"/>
                <a:ea typeface="Arial"/>
                <a:cs typeface="Arial"/>
                <a:sym typeface="Arial"/>
              </a:rPr>
              <a:t>The number of calls to a customer service desk might be counted correctly each day (and thus is a reliable measure) but </a:t>
            </a:r>
            <a:r>
              <a:rPr lang="en-US" b="1" dirty="0">
                <a:latin typeface="Arial"/>
                <a:ea typeface="Arial"/>
                <a:cs typeface="Arial"/>
                <a:sym typeface="Arial"/>
              </a:rPr>
              <a:t>not valid</a:t>
            </a:r>
            <a:r>
              <a:rPr lang="en-US" dirty="0">
                <a:latin typeface="Arial"/>
                <a:ea typeface="Arial"/>
                <a:cs typeface="Arial"/>
                <a:sym typeface="Arial"/>
              </a:rPr>
              <a:t> if it is used to assess customer dissatisfaction, as </a:t>
            </a:r>
            <a:r>
              <a:rPr lang="en-US" b="1" dirty="0">
                <a:latin typeface="Arial"/>
                <a:ea typeface="Arial"/>
                <a:cs typeface="Arial"/>
                <a:sym typeface="Arial"/>
              </a:rPr>
              <a:t>many calls may be simple queries</a:t>
            </a:r>
            <a:r>
              <a:rPr lang="en-US" dirty="0">
                <a:latin typeface="Arial"/>
                <a:ea typeface="Arial"/>
                <a:cs typeface="Arial"/>
                <a:sym typeface="Arial"/>
              </a:rPr>
              <a:t>.</a:t>
            </a:r>
          </a:p>
          <a:p>
            <a:pPr marL="0" lvl="1" indent="0" algn="l" rtl="0">
              <a:lnSpc>
                <a:spcPct val="100000"/>
              </a:lnSpc>
              <a:spcBef>
                <a:spcPts val="600"/>
              </a:spcBef>
              <a:spcAft>
                <a:spcPts val="0"/>
              </a:spcAft>
              <a:buSzPts val="1800"/>
              <a:buNone/>
            </a:pPr>
            <a:endParaRPr lang="en-US" sz="2400" dirty="0"/>
          </a:p>
          <a:p>
            <a:pPr marL="0" lvl="1" indent="0" algn="l" rtl="0">
              <a:lnSpc>
                <a:spcPct val="100000"/>
              </a:lnSpc>
              <a:spcBef>
                <a:spcPts val="600"/>
              </a:spcBef>
              <a:spcAft>
                <a:spcPts val="0"/>
              </a:spcAft>
              <a:buSzPts val="1800"/>
              <a:buNone/>
            </a:pPr>
            <a:r>
              <a:rPr lang="en-US" sz="2400" dirty="0"/>
              <a:t>It is not measuring the correct thing.</a:t>
            </a:r>
            <a:endParaRPr sz="2400" dirty="0"/>
          </a:p>
        </p:txBody>
      </p:sp>
      <p:sp>
        <p:nvSpPr>
          <p:cNvPr id="2" name="Slide Number Placeholder 1">
            <a:extLst>
              <a:ext uri="{FF2B5EF4-FFF2-40B4-BE49-F238E27FC236}">
                <a16:creationId xmlns:a16="http://schemas.microsoft.com/office/drawing/2014/main" id="{F05F33D8-66B9-4B7B-BA3D-E7C3B5EE9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Date Placeholder 2">
            <a:extLst>
              <a:ext uri="{FF2B5EF4-FFF2-40B4-BE49-F238E27FC236}">
                <a16:creationId xmlns:a16="http://schemas.microsoft.com/office/drawing/2014/main" id="{6E7AE83D-561E-48D4-BC80-048A96100B6D}"/>
              </a:ext>
            </a:extLst>
          </p:cNvPr>
          <p:cNvSpPr>
            <a:spLocks noGrp="1"/>
          </p:cNvSpPr>
          <p:nvPr>
            <p:ph type="dt" idx="10"/>
          </p:nvPr>
        </p:nvSpPr>
        <p:spPr/>
        <p:txBody>
          <a:bodyPr/>
          <a:lstStyle/>
          <a:p>
            <a:fld id="{12149B3B-229C-47FC-9799-0591440B45E0}" type="datetime1">
              <a:rPr lang="en-US" smtClean="0"/>
              <a:t>9/1/2021</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sz="3600" b="1" i="0" u="none" strike="noStrike" cap="none">
                <a:solidFill>
                  <a:srgbClr val="007FA3"/>
                </a:solidFill>
                <a:latin typeface="Arial"/>
                <a:ea typeface="Arial"/>
                <a:cs typeface="Arial"/>
                <a:sym typeface="Arial"/>
              </a:rPr>
              <a:t>Data Reliability and Validity Examples </a:t>
            </a:r>
            <a:r>
              <a:rPr lang="en-US" sz="2000" b="0">
                <a:latin typeface="Arial"/>
                <a:ea typeface="Arial"/>
                <a:cs typeface="Arial"/>
                <a:sym typeface="Arial"/>
              </a:rPr>
              <a:t>(3 of 3)</a:t>
            </a:r>
            <a:endParaRPr sz="2000" b="0" i="0" u="none" strike="noStrike" cap="none">
              <a:solidFill>
                <a:srgbClr val="007FA3"/>
              </a:solidFill>
              <a:latin typeface="Arial"/>
              <a:ea typeface="Arial"/>
              <a:cs typeface="Arial"/>
              <a:sym typeface="Arial"/>
            </a:endParaRPr>
          </a:p>
        </p:txBody>
      </p:sp>
      <p:sp>
        <p:nvSpPr>
          <p:cNvPr id="331" name="Google Shape;331;p47"/>
          <p:cNvSpPr txBox="1">
            <a:spLocks noGrp="1"/>
          </p:cNvSpPr>
          <p:nvPr>
            <p:ph type="body" idx="1"/>
          </p:nvPr>
        </p:nvSpPr>
        <p:spPr>
          <a:xfrm>
            <a:off x="457200" y="1600200"/>
            <a:ext cx="8229600" cy="327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US" b="0" i="0" u="none" strike="noStrike" cap="none" dirty="0">
                <a:solidFill>
                  <a:schemeClr val="dk1"/>
                </a:solidFill>
                <a:latin typeface="Arial"/>
                <a:ea typeface="Arial"/>
                <a:cs typeface="Arial"/>
                <a:sym typeface="Arial"/>
              </a:rPr>
              <a:t>A survey question that asks a customer to </a:t>
            </a:r>
            <a:r>
              <a:rPr lang="en-US" b="1" i="0" u="none" strike="noStrike" cap="none" dirty="0">
                <a:solidFill>
                  <a:schemeClr val="dk1"/>
                </a:solidFill>
                <a:latin typeface="Arial"/>
                <a:ea typeface="Arial"/>
                <a:cs typeface="Arial"/>
                <a:sym typeface="Arial"/>
              </a:rPr>
              <a:t>rate the quality of the food </a:t>
            </a:r>
            <a:r>
              <a:rPr lang="en-US" b="0" i="0" u="none" strike="noStrike" cap="none" dirty="0">
                <a:solidFill>
                  <a:schemeClr val="dk1"/>
                </a:solidFill>
                <a:latin typeface="Arial"/>
                <a:ea typeface="Arial"/>
                <a:cs typeface="Arial"/>
                <a:sym typeface="Arial"/>
              </a:rPr>
              <a:t>in a restaurant may be </a:t>
            </a:r>
            <a:r>
              <a:rPr lang="en-US" b="1" i="0" u="none" strike="noStrike" cap="none" dirty="0">
                <a:solidFill>
                  <a:schemeClr val="dk1"/>
                </a:solidFill>
                <a:latin typeface="Arial"/>
                <a:ea typeface="Arial"/>
                <a:cs typeface="Arial"/>
                <a:sym typeface="Arial"/>
              </a:rPr>
              <a:t>neither reliable</a:t>
            </a:r>
            <a:r>
              <a:rPr lang="en-US" b="0" i="0" u="none" strike="noStrike" cap="none" dirty="0">
                <a:solidFill>
                  <a:schemeClr val="dk1"/>
                </a:solidFill>
                <a:latin typeface="Arial"/>
                <a:ea typeface="Arial"/>
                <a:cs typeface="Arial"/>
                <a:sym typeface="Arial"/>
              </a:rPr>
              <a:t> (because different customers may have conflicting perceptions) </a:t>
            </a:r>
            <a:r>
              <a:rPr lang="en-US" b="1" i="0" u="none" strike="noStrike" cap="none" dirty="0">
                <a:solidFill>
                  <a:schemeClr val="dk1"/>
                </a:solidFill>
                <a:latin typeface="Arial"/>
                <a:ea typeface="Arial"/>
                <a:cs typeface="Arial"/>
                <a:sym typeface="Arial"/>
              </a:rPr>
              <a:t>nor valid </a:t>
            </a:r>
            <a:r>
              <a:rPr lang="en-US" b="0" i="0" u="none" strike="noStrike" cap="none" dirty="0">
                <a:solidFill>
                  <a:schemeClr val="dk1"/>
                </a:solidFill>
                <a:latin typeface="Arial"/>
                <a:ea typeface="Arial"/>
                <a:cs typeface="Arial"/>
                <a:sym typeface="Arial"/>
              </a:rPr>
              <a:t>(if the intent is to measure customer satisfaction, as satisfaction generally </a:t>
            </a:r>
            <a:r>
              <a:rPr lang="en-US" b="1" i="0" u="none" strike="noStrike" cap="none" dirty="0">
                <a:solidFill>
                  <a:schemeClr val="dk1"/>
                </a:solidFill>
                <a:latin typeface="Arial"/>
                <a:ea typeface="Arial"/>
                <a:cs typeface="Arial"/>
                <a:sym typeface="Arial"/>
              </a:rPr>
              <a:t>includes other elements of service </a:t>
            </a:r>
            <a:r>
              <a:rPr lang="en-US" b="0" i="0" u="none" strike="noStrike" cap="none" dirty="0">
                <a:solidFill>
                  <a:schemeClr val="dk1"/>
                </a:solidFill>
                <a:latin typeface="Arial"/>
                <a:ea typeface="Arial"/>
                <a:cs typeface="Arial"/>
                <a:sym typeface="Arial"/>
              </a:rPr>
              <a:t>besides food).</a:t>
            </a:r>
            <a:endParaRPr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D3105D4-92B7-4BE6-88C0-FBB8AF2E87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 name="Date Placeholder 2">
            <a:extLst>
              <a:ext uri="{FF2B5EF4-FFF2-40B4-BE49-F238E27FC236}">
                <a16:creationId xmlns:a16="http://schemas.microsoft.com/office/drawing/2014/main" id="{AA8BDAE4-F87B-44BA-8576-74D9F9EF6879}"/>
              </a:ext>
            </a:extLst>
          </p:cNvPr>
          <p:cNvSpPr>
            <a:spLocks noGrp="1"/>
          </p:cNvSpPr>
          <p:nvPr>
            <p:ph type="dt" idx="10"/>
          </p:nvPr>
        </p:nvSpPr>
        <p:spPr/>
        <p:txBody>
          <a:bodyPr/>
          <a:lstStyle/>
          <a:p>
            <a:fld id="{AD787370-1664-4172-8B80-2729446BFEDF}" type="datetime1">
              <a:rPr lang="en-US" smtClean="0"/>
              <a:t>9/1/2021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Models in Business Analytics</a:t>
            </a:r>
            <a:endParaRPr sz="3600" b="1" i="0" u="none" strike="noStrike" cap="none">
              <a:solidFill>
                <a:srgbClr val="007FA3"/>
              </a:solidFill>
              <a:latin typeface="Arial"/>
              <a:ea typeface="Arial"/>
              <a:cs typeface="Arial"/>
              <a:sym typeface="Arial"/>
            </a:endParaRPr>
          </a:p>
        </p:txBody>
      </p:sp>
      <p:sp>
        <p:nvSpPr>
          <p:cNvPr id="337" name="Google Shape;337;p48"/>
          <p:cNvSpPr txBox="1">
            <a:spLocks noGrp="1"/>
          </p:cNvSpPr>
          <p:nvPr>
            <p:ph type="body" idx="1"/>
          </p:nvPr>
        </p:nvSpPr>
        <p:spPr>
          <a:xfrm>
            <a:off x="457200" y="1600200"/>
            <a:ext cx="8229600" cy="4351867"/>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700"/>
              <a:buFont typeface="Arial"/>
              <a:buChar char="•"/>
            </a:pPr>
            <a:r>
              <a:rPr lang="en-US" b="1" i="0" u="none" strike="noStrike" cap="none">
                <a:solidFill>
                  <a:srgbClr val="000000"/>
                </a:solidFill>
                <a:latin typeface="Arial"/>
                <a:ea typeface="Arial"/>
                <a:cs typeface="Arial"/>
                <a:sym typeface="Arial"/>
              </a:rPr>
              <a:t>Model</a:t>
            </a:r>
            <a:r>
              <a:rPr lang="en-US" b="0" i="0" u="none" strike="noStrike" cap="none">
                <a:solidFill>
                  <a:srgbClr val="000000"/>
                </a:solidFill>
                <a:latin typeface="Arial"/>
                <a:ea typeface="Arial"/>
                <a:cs typeface="Arial"/>
                <a:sym typeface="Arial"/>
              </a:rPr>
              <a:t> - an abstraction or representation of a real system, idea, or object.</a:t>
            </a:r>
            <a:endParaRPr/>
          </a:p>
          <a:p>
            <a:pPr marL="741553" lvl="1" indent="-284353" algn="l" rtl="0">
              <a:lnSpc>
                <a:spcPct val="100000"/>
              </a:lnSpc>
              <a:spcBef>
                <a:spcPts val="600"/>
              </a:spcBef>
              <a:spcAft>
                <a:spcPts val="0"/>
              </a:spcAft>
              <a:buSzPts val="2300"/>
              <a:buChar char="–"/>
            </a:pPr>
            <a:r>
              <a:rPr lang="en-US">
                <a:solidFill>
                  <a:srgbClr val="000000"/>
                </a:solidFill>
                <a:latin typeface="Arial"/>
                <a:ea typeface="Arial"/>
                <a:cs typeface="Arial"/>
                <a:sym typeface="Arial"/>
              </a:rPr>
              <a:t>Captures the most important features</a:t>
            </a:r>
            <a:endParaRPr>
              <a:latin typeface="Arial"/>
              <a:ea typeface="Arial"/>
              <a:cs typeface="Arial"/>
              <a:sym typeface="Arial"/>
            </a:endParaRPr>
          </a:p>
          <a:p>
            <a:pPr marL="741553" lvl="1" indent="-284353" algn="l" rtl="0">
              <a:lnSpc>
                <a:spcPct val="100000"/>
              </a:lnSpc>
              <a:spcBef>
                <a:spcPts val="600"/>
              </a:spcBef>
              <a:spcAft>
                <a:spcPts val="0"/>
              </a:spcAft>
              <a:buSzPts val="2300"/>
              <a:buChar char="–"/>
            </a:pPr>
            <a:r>
              <a:rPr lang="en-US">
                <a:solidFill>
                  <a:srgbClr val="000000"/>
                </a:solidFill>
                <a:latin typeface="Arial"/>
                <a:ea typeface="Arial"/>
                <a:cs typeface="Arial"/>
                <a:sym typeface="Arial"/>
              </a:rPr>
              <a:t>Can be a written or verbal description, a visual representation, a mathematical formula, or a spreadsheet.</a:t>
            </a:r>
            <a:endParaRPr>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D04C7EB-9DEF-4D4F-B157-1723FC161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3" name="Date Placeholder 2">
            <a:extLst>
              <a:ext uri="{FF2B5EF4-FFF2-40B4-BE49-F238E27FC236}">
                <a16:creationId xmlns:a16="http://schemas.microsoft.com/office/drawing/2014/main" id="{F0B5D08C-C16C-4B11-8A5D-9C749537E1FD}"/>
              </a:ext>
            </a:extLst>
          </p:cNvPr>
          <p:cNvSpPr>
            <a:spLocks noGrp="1"/>
          </p:cNvSpPr>
          <p:nvPr>
            <p:ph type="dt" idx="10"/>
          </p:nvPr>
        </p:nvSpPr>
        <p:spPr/>
        <p:txBody>
          <a:bodyPr/>
          <a:lstStyle/>
          <a:p>
            <a:fld id="{1EBA93E7-42FB-4D40-9F46-B0E341D4CC45}" type="datetime1">
              <a:rPr lang="en-US" smtClean="0"/>
              <a:t>9/1/2021</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sz="3600" b="1" i="0" u="none" strike="noStrike" cap="none">
                <a:solidFill>
                  <a:srgbClr val="007FA3"/>
                </a:solidFill>
                <a:latin typeface="Arial"/>
                <a:ea typeface="Arial"/>
                <a:cs typeface="Arial"/>
                <a:sym typeface="Arial"/>
              </a:rPr>
              <a:t>Example 1.2: Three Forms of a Model </a:t>
            </a:r>
            <a:r>
              <a:rPr lang="en-US" sz="2000" b="0">
                <a:latin typeface="Arial"/>
                <a:ea typeface="Arial"/>
                <a:cs typeface="Arial"/>
                <a:sym typeface="Arial"/>
              </a:rPr>
              <a:t>(1 of 3)</a:t>
            </a:r>
            <a:endParaRPr sz="2000" b="0" i="0" u="none" strike="noStrike" cap="none">
              <a:solidFill>
                <a:srgbClr val="007FA3"/>
              </a:solidFill>
              <a:latin typeface="Arial"/>
              <a:ea typeface="Arial"/>
              <a:cs typeface="Arial"/>
              <a:sym typeface="Arial"/>
            </a:endParaRPr>
          </a:p>
        </p:txBody>
      </p:sp>
      <p:sp>
        <p:nvSpPr>
          <p:cNvPr id="343" name="Google Shape;343;p49"/>
          <p:cNvSpPr txBox="1">
            <a:spLocks noGrp="1"/>
          </p:cNvSpPr>
          <p:nvPr>
            <p:ph type="body" idx="1"/>
          </p:nvPr>
        </p:nvSpPr>
        <p:spPr>
          <a:xfrm>
            <a:off x="457200" y="1608909"/>
            <a:ext cx="8229600" cy="333165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rgbClr val="000000"/>
                </a:solidFill>
                <a:latin typeface="Arial"/>
                <a:ea typeface="Arial"/>
                <a:cs typeface="Arial"/>
                <a:sym typeface="Arial"/>
              </a:rPr>
              <a:t>The sales of a new product, such as a first-generation iPad or 3D television, often follow a common pattern.</a:t>
            </a:r>
            <a:endParaRPr sz="2400">
              <a:latin typeface="Arial"/>
              <a:ea typeface="Arial"/>
              <a:cs typeface="Arial"/>
              <a:sym typeface="Arial"/>
            </a:endParaRPr>
          </a:p>
          <a:p>
            <a:pPr marL="432054" marR="0" lvl="0" indent="-432054" algn="l" rtl="0">
              <a:lnSpc>
                <a:spcPct val="100000"/>
              </a:lnSpc>
              <a:spcBef>
                <a:spcPts val="1500"/>
              </a:spcBef>
              <a:spcAft>
                <a:spcPts val="0"/>
              </a:spcAft>
              <a:buClr>
                <a:srgbClr val="007FA3"/>
              </a:buClr>
              <a:buSzPts val="2400"/>
              <a:buFont typeface="Arial"/>
              <a:buAutoNum type="arabicPeriod"/>
            </a:pPr>
            <a:r>
              <a:rPr lang="en-US" sz="2400" b="1" i="0" u="none" strike="noStrike" cap="none">
                <a:solidFill>
                  <a:srgbClr val="000000"/>
                </a:solidFill>
                <a:latin typeface="Arial"/>
                <a:ea typeface="Arial"/>
                <a:cs typeface="Arial"/>
                <a:sym typeface="Arial"/>
              </a:rPr>
              <a:t>Verbal description</a:t>
            </a:r>
            <a:r>
              <a:rPr lang="en-US" sz="2400" b="0" i="0" u="none" strike="noStrike" cap="none">
                <a:solidFill>
                  <a:srgbClr val="000000"/>
                </a:solidFill>
                <a:latin typeface="Arial"/>
                <a:ea typeface="Arial"/>
                <a:cs typeface="Arial"/>
                <a:sym typeface="Arial"/>
              </a:rPr>
              <a:t>: The rate of sales starts small as early adopters begin to evaluate a new product and then begins to grow at an increasing rate over time as positive customer feedback spreads. Eventually, the market begins to become saturated and the rate of sales begins to decrease.</a:t>
            </a:r>
            <a:endParaRPr sz="2400">
              <a:latin typeface="Arial"/>
              <a:ea typeface="Arial"/>
              <a:cs typeface="Arial"/>
              <a:sym typeface="Arial"/>
            </a:endParaRPr>
          </a:p>
        </p:txBody>
      </p:sp>
      <p:sp>
        <p:nvSpPr>
          <p:cNvPr id="2" name="Slide Number Placeholder 1">
            <a:extLst>
              <a:ext uri="{FF2B5EF4-FFF2-40B4-BE49-F238E27FC236}">
                <a16:creationId xmlns:a16="http://schemas.microsoft.com/office/drawing/2014/main" id="{C3CBAA42-C0F4-4435-AB67-D084DFA53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3" name="Date Placeholder 2">
            <a:extLst>
              <a:ext uri="{FF2B5EF4-FFF2-40B4-BE49-F238E27FC236}">
                <a16:creationId xmlns:a16="http://schemas.microsoft.com/office/drawing/2014/main" id="{F8567F8E-D7BB-443A-B323-E55B25188485}"/>
              </a:ext>
            </a:extLst>
          </p:cNvPr>
          <p:cNvSpPr>
            <a:spLocks noGrp="1"/>
          </p:cNvSpPr>
          <p:nvPr>
            <p:ph type="dt" idx="10"/>
          </p:nvPr>
        </p:nvSpPr>
        <p:spPr/>
        <p:txBody>
          <a:bodyPr/>
          <a:lstStyle/>
          <a:p>
            <a:fld id="{D33DEF1D-0C55-4573-A245-8827C4F39206}" type="datetime1">
              <a:rPr lang="en-US" smtClean="0"/>
              <a:t>9/1/2021</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1.2: Three Forms of a Model </a:t>
            </a:r>
            <a:r>
              <a:rPr lang="en-US" sz="2000" b="0">
                <a:latin typeface="Arial"/>
                <a:ea typeface="Arial"/>
                <a:cs typeface="Arial"/>
                <a:sym typeface="Arial"/>
              </a:rPr>
              <a:t>(2 of 3)</a:t>
            </a:r>
            <a:endParaRPr sz="2000" b="0" i="0" u="none" strike="noStrike" cap="none">
              <a:solidFill>
                <a:srgbClr val="007FA3"/>
              </a:solidFill>
              <a:latin typeface="Arial"/>
              <a:ea typeface="Arial"/>
              <a:cs typeface="Arial"/>
              <a:sym typeface="Arial"/>
            </a:endParaRPr>
          </a:p>
        </p:txBody>
      </p:sp>
      <p:sp>
        <p:nvSpPr>
          <p:cNvPr id="349" name="Google Shape;349;p50"/>
          <p:cNvSpPr txBox="1">
            <a:spLocks noGrp="1"/>
          </p:cNvSpPr>
          <p:nvPr>
            <p:ph type="body" idx="1"/>
          </p:nvPr>
        </p:nvSpPr>
        <p:spPr>
          <a:xfrm>
            <a:off x="457200" y="1600200"/>
            <a:ext cx="8229600" cy="1171575"/>
          </a:xfrm>
          <a:prstGeom prst="rect">
            <a:avLst/>
          </a:prstGeom>
          <a:noFill/>
          <a:ln>
            <a:noFill/>
          </a:ln>
        </p:spPr>
        <p:txBody>
          <a:bodyPr spcFirstLastPara="1" wrap="square" lIns="91425" tIns="91425" rIns="91425" bIns="91425" anchor="t" anchorCtr="0">
            <a:noAutofit/>
          </a:bodyPr>
          <a:lstStyle/>
          <a:p>
            <a:pPr marL="432000" marR="0" lvl="0" indent="-432000" algn="l" rtl="0">
              <a:lnSpc>
                <a:spcPct val="100000"/>
              </a:lnSpc>
              <a:spcBef>
                <a:spcPts val="1500"/>
              </a:spcBef>
              <a:spcAft>
                <a:spcPts val="0"/>
              </a:spcAft>
              <a:buClr>
                <a:srgbClr val="007FA3"/>
              </a:buClr>
              <a:buSzPts val="2400"/>
              <a:buFont typeface="Arial"/>
              <a:buAutoNum type="arabicPeriod" startAt="2"/>
            </a:pPr>
            <a:r>
              <a:rPr lang="en-US" b="1" i="0" u="none" strike="noStrike" cap="none">
                <a:solidFill>
                  <a:srgbClr val="000000"/>
                </a:solidFill>
                <a:latin typeface="Arial"/>
                <a:ea typeface="Arial"/>
                <a:cs typeface="Arial"/>
                <a:sym typeface="Arial"/>
              </a:rPr>
              <a:t>Visual model</a:t>
            </a:r>
            <a:r>
              <a:rPr lang="en-US" b="0" i="0" u="none" strike="noStrike" cap="none">
                <a:solidFill>
                  <a:srgbClr val="000000"/>
                </a:solidFill>
                <a:latin typeface="Arial"/>
                <a:ea typeface="Arial"/>
                <a:cs typeface="Arial"/>
                <a:sym typeface="Arial"/>
              </a:rPr>
              <a:t>: A sketch of sales as an S-shaped curve over time</a:t>
            </a:r>
            <a:endParaRPr b="0" i="0" u="none" strike="noStrike" cap="none">
              <a:solidFill>
                <a:srgbClr val="000000"/>
              </a:solidFill>
              <a:latin typeface="Arial"/>
              <a:ea typeface="Arial"/>
              <a:cs typeface="Arial"/>
              <a:sym typeface="Arial"/>
            </a:endParaRPr>
          </a:p>
        </p:txBody>
      </p:sp>
      <p:pic>
        <p:nvPicPr>
          <p:cNvPr id="350" name="Google Shape;350;p50" descr="A line graph titled, sales. The horizontal axis labeled, weeks, ranges from 0 to 150 in increments of 10, and the unlabeled vertical axis ranges from 0 to 25000 in increments of 5000. The data from the graph are as follows. (0, 0), (10, 0), (20, 100), (30, 1000), (40, 4000), (50, 7000), (60, 10000), (70, 12500), (80, 15000), (90, 16000), (100, 16000), (110, 17000), (120, 17500), (130, 18000), (140, 19000), and (150, 20000). All values estimated. "/>
          <p:cNvPicPr preferRelativeResize="0"/>
          <p:nvPr/>
        </p:nvPicPr>
        <p:blipFill rotWithShape="1">
          <a:blip r:embed="rId3">
            <a:alphaModFix/>
          </a:blip>
          <a:srcRect/>
          <a:stretch/>
        </p:blipFill>
        <p:spPr>
          <a:xfrm>
            <a:off x="2304091" y="3059323"/>
            <a:ext cx="4535817" cy="2755631"/>
          </a:xfrm>
          <a:prstGeom prst="rect">
            <a:avLst/>
          </a:prstGeom>
          <a:noFill/>
          <a:ln>
            <a:noFill/>
          </a:ln>
        </p:spPr>
      </p:pic>
      <p:sp>
        <p:nvSpPr>
          <p:cNvPr id="2" name="Slide Number Placeholder 1">
            <a:extLst>
              <a:ext uri="{FF2B5EF4-FFF2-40B4-BE49-F238E27FC236}">
                <a16:creationId xmlns:a16="http://schemas.microsoft.com/office/drawing/2014/main" id="{11F7DE6B-E191-43D8-AC49-9C400B2C29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3" name="Date Placeholder 2">
            <a:extLst>
              <a:ext uri="{FF2B5EF4-FFF2-40B4-BE49-F238E27FC236}">
                <a16:creationId xmlns:a16="http://schemas.microsoft.com/office/drawing/2014/main" id="{58729106-1EA1-475B-A2CB-5A974E35F036}"/>
              </a:ext>
            </a:extLst>
          </p:cNvPr>
          <p:cNvSpPr>
            <a:spLocks noGrp="1"/>
          </p:cNvSpPr>
          <p:nvPr>
            <p:ph type="dt" idx="10"/>
          </p:nvPr>
        </p:nvSpPr>
        <p:spPr/>
        <p:txBody>
          <a:bodyPr/>
          <a:lstStyle/>
          <a:p>
            <a:fld id="{EB9F3506-AE12-498A-948D-EA107F6D03FE}" type="datetime1">
              <a:rPr lang="en-US" smtClean="0"/>
              <a:t>9/1/2021</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457200" y="215372"/>
            <a:ext cx="81534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1.2: Three Forms of a Model </a:t>
            </a:r>
            <a:r>
              <a:rPr lang="en-US" sz="2000" b="0">
                <a:latin typeface="Arial"/>
                <a:ea typeface="Arial"/>
                <a:cs typeface="Arial"/>
                <a:sym typeface="Arial"/>
              </a:rPr>
              <a:t>(3 of 3)</a:t>
            </a:r>
            <a:endParaRPr sz="2000" b="0" i="0" u="none" strike="noStrike" cap="none">
              <a:solidFill>
                <a:srgbClr val="007FA3"/>
              </a:solidFill>
              <a:latin typeface="Arial"/>
              <a:ea typeface="Arial"/>
              <a:cs typeface="Arial"/>
              <a:sym typeface="Arial"/>
            </a:endParaRPr>
          </a:p>
        </p:txBody>
      </p:sp>
      <p:sp>
        <p:nvSpPr>
          <p:cNvPr id="356" name="Google Shape;356;p51"/>
          <p:cNvSpPr txBox="1">
            <a:spLocks noGrp="1"/>
          </p:cNvSpPr>
          <p:nvPr>
            <p:ph type="body" idx="1"/>
          </p:nvPr>
        </p:nvSpPr>
        <p:spPr>
          <a:xfrm>
            <a:off x="457200" y="1600201"/>
            <a:ext cx="5981700" cy="672940"/>
          </a:xfrm>
          <a:prstGeom prst="rect">
            <a:avLst/>
          </a:prstGeom>
          <a:noFill/>
          <a:ln>
            <a:noFill/>
          </a:ln>
        </p:spPr>
        <p:txBody>
          <a:bodyPr spcFirstLastPara="1" wrap="square" lIns="91425" tIns="91425" rIns="91425" bIns="91425" anchor="t" anchorCtr="0">
            <a:noAutofit/>
          </a:bodyPr>
          <a:lstStyle/>
          <a:p>
            <a:pPr marL="429768" marR="0" lvl="0" indent="-429768" algn="l" rtl="0">
              <a:lnSpc>
                <a:spcPct val="100000"/>
              </a:lnSpc>
              <a:spcBef>
                <a:spcPts val="1500"/>
              </a:spcBef>
              <a:spcAft>
                <a:spcPts val="0"/>
              </a:spcAft>
              <a:buClr>
                <a:srgbClr val="007FA3"/>
              </a:buClr>
              <a:buSzPts val="2400"/>
              <a:buFont typeface="Arial"/>
              <a:buAutoNum type="arabicPeriod" startAt="3"/>
            </a:pPr>
            <a:r>
              <a:rPr lang="en-US" sz="2800" b="1" i="0" u="none" strike="noStrike" cap="none">
                <a:solidFill>
                  <a:srgbClr val="000000"/>
                </a:solidFill>
                <a:latin typeface="Arial"/>
                <a:ea typeface="Arial"/>
                <a:cs typeface="Arial"/>
                <a:sym typeface="Arial"/>
              </a:rPr>
              <a:t>Mathematical model:</a:t>
            </a:r>
            <a:endParaRPr sz="2800" b="0" i="0" u="none" strike="noStrike" cap="none">
              <a:solidFill>
                <a:srgbClr val="000000"/>
              </a:solidFill>
              <a:latin typeface="Arial"/>
              <a:ea typeface="Arial"/>
              <a:cs typeface="Arial"/>
              <a:sym typeface="Arial"/>
            </a:endParaRPr>
          </a:p>
        </p:txBody>
      </p:sp>
      <p:pic>
        <p:nvPicPr>
          <p:cNvPr id="357" name="Google Shape;357;p51" descr="S = a e to the power of start expression b e to the power of start expression c t end expression end expression"/>
          <p:cNvPicPr preferRelativeResize="0"/>
          <p:nvPr/>
        </p:nvPicPr>
        <p:blipFill rotWithShape="1">
          <a:blip r:embed="rId3">
            <a:alphaModFix/>
          </a:blip>
          <a:srcRect/>
          <a:stretch/>
        </p:blipFill>
        <p:spPr>
          <a:xfrm>
            <a:off x="3060700" y="2560690"/>
            <a:ext cx="1473200" cy="571500"/>
          </a:xfrm>
          <a:prstGeom prst="rect">
            <a:avLst/>
          </a:prstGeom>
          <a:noFill/>
          <a:ln>
            <a:noFill/>
          </a:ln>
        </p:spPr>
      </p:pic>
      <p:sp>
        <p:nvSpPr>
          <p:cNvPr id="358" name="Google Shape;358;p51"/>
          <p:cNvSpPr txBox="1">
            <a:spLocks noGrp="1"/>
          </p:cNvSpPr>
          <p:nvPr>
            <p:ph type="body" idx="2"/>
          </p:nvPr>
        </p:nvSpPr>
        <p:spPr>
          <a:xfrm>
            <a:off x="457200" y="3403281"/>
            <a:ext cx="8153400" cy="10258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800" b="0" i="0" u="none" strike="noStrike" cap="none">
                <a:solidFill>
                  <a:srgbClr val="000000"/>
                </a:solidFill>
                <a:latin typeface="Arial"/>
                <a:ea typeface="Arial"/>
                <a:cs typeface="Arial"/>
                <a:sym typeface="Arial"/>
              </a:rPr>
              <a:t>where </a:t>
            </a:r>
            <a:r>
              <a:rPr lang="en-US" sz="2800" b="0" i="1" u="none" strike="noStrike" cap="none">
                <a:solidFill>
                  <a:srgbClr val="000000"/>
                </a:solidFill>
                <a:latin typeface="Arial"/>
                <a:ea typeface="Arial"/>
                <a:cs typeface="Arial"/>
                <a:sym typeface="Arial"/>
              </a:rPr>
              <a:t>S</a:t>
            </a:r>
            <a:r>
              <a:rPr lang="en-US" sz="2800" b="0" i="0" u="none" strike="noStrike" cap="none">
                <a:solidFill>
                  <a:srgbClr val="000000"/>
                </a:solidFill>
                <a:latin typeface="Arial"/>
                <a:ea typeface="Arial"/>
                <a:cs typeface="Arial"/>
                <a:sym typeface="Arial"/>
              </a:rPr>
              <a:t> is sales, </a:t>
            </a:r>
            <a:r>
              <a:rPr lang="en-US" sz="2800" b="0" i="1" u="none" strike="noStrike" cap="none">
                <a:solidFill>
                  <a:srgbClr val="000000"/>
                </a:solidFill>
                <a:latin typeface="Arial"/>
                <a:ea typeface="Arial"/>
                <a:cs typeface="Arial"/>
                <a:sym typeface="Arial"/>
              </a:rPr>
              <a:t>t</a:t>
            </a:r>
            <a:r>
              <a:rPr lang="en-US" sz="2800" b="0" i="0" u="none" strike="noStrike" cap="none">
                <a:solidFill>
                  <a:srgbClr val="000000"/>
                </a:solidFill>
                <a:latin typeface="Arial"/>
                <a:ea typeface="Arial"/>
                <a:cs typeface="Arial"/>
                <a:sym typeface="Arial"/>
              </a:rPr>
              <a:t> is time, </a:t>
            </a:r>
            <a:r>
              <a:rPr lang="en-US" sz="2800" b="0" i="1" u="none" strike="noStrike" cap="none">
                <a:solidFill>
                  <a:srgbClr val="000000"/>
                </a:solidFill>
                <a:latin typeface="Arial"/>
                <a:ea typeface="Arial"/>
                <a:cs typeface="Arial"/>
                <a:sym typeface="Arial"/>
              </a:rPr>
              <a:t>e</a:t>
            </a:r>
            <a:r>
              <a:rPr lang="en-US" sz="2800" b="0" i="0" u="none" strike="noStrike" cap="none">
                <a:solidFill>
                  <a:srgbClr val="000000"/>
                </a:solidFill>
                <a:latin typeface="Arial"/>
                <a:ea typeface="Arial"/>
                <a:cs typeface="Arial"/>
                <a:sym typeface="Arial"/>
              </a:rPr>
              <a:t> is the base of natural logarithms, and </a:t>
            </a:r>
            <a:r>
              <a:rPr lang="en-US" sz="2800" b="0" i="1" u="none" strike="noStrike" cap="none">
                <a:solidFill>
                  <a:srgbClr val="000000"/>
                </a:solidFill>
                <a:latin typeface="Arial"/>
                <a:ea typeface="Arial"/>
                <a:cs typeface="Arial"/>
                <a:sym typeface="Arial"/>
              </a:rPr>
              <a:t>a</a:t>
            </a:r>
            <a:r>
              <a:rPr lang="en-US" sz="2800" b="0" i="0" u="none" strike="noStrike" cap="none">
                <a:solidFill>
                  <a:srgbClr val="000000"/>
                </a:solidFill>
                <a:latin typeface="Arial"/>
                <a:ea typeface="Arial"/>
                <a:cs typeface="Arial"/>
                <a:sym typeface="Arial"/>
              </a:rPr>
              <a:t>, </a:t>
            </a:r>
            <a:r>
              <a:rPr lang="en-US" sz="2800" b="0" i="1" u="none" strike="noStrike" cap="none">
                <a:solidFill>
                  <a:srgbClr val="000000"/>
                </a:solidFill>
                <a:latin typeface="Arial"/>
                <a:ea typeface="Arial"/>
                <a:cs typeface="Arial"/>
                <a:sym typeface="Arial"/>
              </a:rPr>
              <a:t>b</a:t>
            </a:r>
            <a:r>
              <a:rPr lang="en-US" sz="2800" b="0" i="0" u="none" strike="noStrike" cap="none">
                <a:solidFill>
                  <a:srgbClr val="000000"/>
                </a:solidFill>
                <a:latin typeface="Arial"/>
                <a:ea typeface="Arial"/>
                <a:cs typeface="Arial"/>
                <a:sym typeface="Arial"/>
              </a:rPr>
              <a:t> and </a:t>
            </a:r>
            <a:r>
              <a:rPr lang="en-US" sz="2800" b="0" i="1" u="none" strike="noStrike" cap="none">
                <a:solidFill>
                  <a:srgbClr val="000000"/>
                </a:solidFill>
                <a:latin typeface="Arial"/>
                <a:ea typeface="Arial"/>
                <a:cs typeface="Arial"/>
                <a:sym typeface="Arial"/>
              </a:rPr>
              <a:t>c</a:t>
            </a:r>
            <a:r>
              <a:rPr lang="en-US" sz="2800" b="0" i="0" u="none" strike="noStrike" cap="none">
                <a:solidFill>
                  <a:srgbClr val="000000"/>
                </a:solidFill>
                <a:latin typeface="Arial"/>
                <a:ea typeface="Arial"/>
                <a:cs typeface="Arial"/>
                <a:sym typeface="Arial"/>
              </a:rPr>
              <a:t> are constants</a:t>
            </a:r>
            <a:endParaRPr sz="2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B68EA02-F73C-4D73-8EAA-599D366064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3" name="Date Placeholder 2">
            <a:extLst>
              <a:ext uri="{FF2B5EF4-FFF2-40B4-BE49-F238E27FC236}">
                <a16:creationId xmlns:a16="http://schemas.microsoft.com/office/drawing/2014/main" id="{80EF8EC3-C283-476E-BD1F-2C506EC2226A}"/>
              </a:ext>
            </a:extLst>
          </p:cNvPr>
          <p:cNvSpPr>
            <a:spLocks noGrp="1"/>
          </p:cNvSpPr>
          <p:nvPr>
            <p:ph type="dt" idx="10"/>
          </p:nvPr>
        </p:nvSpPr>
        <p:spPr/>
        <p:txBody>
          <a:bodyPr/>
          <a:lstStyle/>
          <a:p>
            <a:fld id="{C3984ABC-A95F-4248-86A0-158CF2A43CBD}" type="datetime1">
              <a:rPr lang="en-US" smtClean="0"/>
              <a:t>9/1/2021</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Decision Models</a:t>
            </a:r>
            <a:endParaRPr sz="3600" b="1" i="0" u="none" strike="noStrike" cap="none">
              <a:solidFill>
                <a:srgbClr val="007FA3"/>
              </a:solidFill>
              <a:latin typeface="Arial"/>
              <a:ea typeface="Arial"/>
              <a:cs typeface="Arial"/>
              <a:sym typeface="Arial"/>
            </a:endParaRPr>
          </a:p>
        </p:txBody>
      </p:sp>
      <p:sp>
        <p:nvSpPr>
          <p:cNvPr id="364" name="Google Shape;364;p52"/>
          <p:cNvSpPr txBox="1">
            <a:spLocks noGrp="1"/>
          </p:cNvSpPr>
          <p:nvPr>
            <p:ph type="body" idx="1"/>
          </p:nvPr>
        </p:nvSpPr>
        <p:spPr>
          <a:xfrm>
            <a:off x="457200" y="1617133"/>
            <a:ext cx="8229600" cy="4435797"/>
          </a:xfrm>
          <a:prstGeom prst="rect">
            <a:avLst/>
          </a:prstGeom>
          <a:noFill/>
          <a:ln>
            <a:noFill/>
          </a:ln>
        </p:spPr>
        <p:txBody>
          <a:bodyPr spcFirstLastPara="1" wrap="square" lIns="91425" tIns="91425" rIns="91425" bIns="91425" anchor="t" anchorCtr="0">
            <a:noAutofit/>
          </a:bodyPr>
          <a:lstStyle/>
          <a:p>
            <a:pPr marL="256032" lvl="0" indent="-256032" algn="l" rtl="0">
              <a:lnSpc>
                <a:spcPct val="100000"/>
              </a:lnSpc>
              <a:spcBef>
                <a:spcPts val="1500"/>
              </a:spcBef>
              <a:spcAft>
                <a:spcPts val="0"/>
              </a:spcAft>
              <a:buSzPts val="2800"/>
              <a:buChar char="•"/>
            </a:pPr>
            <a:r>
              <a:rPr lang="en-US" sz="2400" b="1">
                <a:solidFill>
                  <a:srgbClr val="000000"/>
                </a:solidFill>
                <a:latin typeface="Arial"/>
                <a:ea typeface="Arial"/>
                <a:cs typeface="Arial"/>
                <a:sym typeface="Arial"/>
              </a:rPr>
              <a:t>Decision Model </a:t>
            </a:r>
            <a:r>
              <a:rPr lang="en-US" sz="2400">
                <a:solidFill>
                  <a:srgbClr val="000000"/>
                </a:solidFill>
                <a:latin typeface="Arial"/>
                <a:ea typeface="Arial"/>
                <a:cs typeface="Arial"/>
                <a:sym typeface="Arial"/>
              </a:rPr>
              <a:t>- a logical or mathematical representation of a problem or business situation that can be used to understand, analyze, or facilitate making a decision</a:t>
            </a:r>
            <a:endParaRPr/>
          </a:p>
          <a:p>
            <a:pPr marL="256032" lvl="0" indent="-256032" algn="l" rtl="0">
              <a:lnSpc>
                <a:spcPct val="100000"/>
              </a:lnSpc>
              <a:spcBef>
                <a:spcPts val="1500"/>
              </a:spcBef>
              <a:spcAft>
                <a:spcPts val="0"/>
              </a:spcAft>
              <a:buSzPts val="2800"/>
              <a:buChar char="•"/>
            </a:pPr>
            <a:r>
              <a:rPr lang="en-US" sz="2400">
                <a:solidFill>
                  <a:srgbClr val="000000"/>
                </a:solidFill>
                <a:latin typeface="Arial"/>
                <a:ea typeface="Arial"/>
                <a:cs typeface="Arial"/>
                <a:sym typeface="Arial"/>
              </a:rPr>
              <a:t>Inputs:</a:t>
            </a:r>
            <a:endParaRPr/>
          </a:p>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Data - assumed to be constant </a:t>
            </a:r>
            <a:endParaRPr/>
          </a:p>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Uncontrollable inputs - quantities that can change but cannot be controlled</a:t>
            </a:r>
            <a:endParaRPr/>
          </a:p>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Decision options - controllable and selected at the discretion of the decision maker</a:t>
            </a:r>
            <a:endParaRPr sz="24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1B76E0A-3D9F-4042-AEEC-23F012BB12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3" name="Date Placeholder 2">
            <a:extLst>
              <a:ext uri="{FF2B5EF4-FFF2-40B4-BE49-F238E27FC236}">
                <a16:creationId xmlns:a16="http://schemas.microsoft.com/office/drawing/2014/main" id="{513F71CF-8FDD-42CF-BD09-6DCBBC696517}"/>
              </a:ext>
            </a:extLst>
          </p:cNvPr>
          <p:cNvSpPr>
            <a:spLocks noGrp="1"/>
          </p:cNvSpPr>
          <p:nvPr>
            <p:ph type="dt" idx="10"/>
          </p:nvPr>
        </p:nvSpPr>
        <p:spPr/>
        <p:txBody>
          <a:bodyPr/>
          <a:lstStyle/>
          <a:p>
            <a:fld id="{F97C3467-8995-41B5-B174-B2F7FF5E629C}" type="datetime1">
              <a:rPr lang="en-US" smtClean="0"/>
              <a:t>9/1/2021</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3"/>
          <p:cNvSpPr txBox="1">
            <a:spLocks noGrp="1"/>
          </p:cNvSpPr>
          <p:nvPr>
            <p:ph type="title"/>
          </p:nvPr>
        </p:nvSpPr>
        <p:spPr>
          <a:xfrm>
            <a:off x="457200" y="228600"/>
            <a:ext cx="82296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Nature of Decision Models</a:t>
            </a:r>
            <a:endParaRPr sz="3600" b="1" i="0" u="none" strike="noStrike" cap="none">
              <a:solidFill>
                <a:srgbClr val="007FA3"/>
              </a:solidFill>
              <a:latin typeface="Arial"/>
              <a:ea typeface="Arial"/>
              <a:cs typeface="Arial"/>
              <a:sym typeface="Arial"/>
            </a:endParaRPr>
          </a:p>
        </p:txBody>
      </p:sp>
      <p:pic>
        <p:nvPicPr>
          <p:cNvPr id="370" name="Google Shape;370;p53" descr="A flow diagram explains the nature of decision models. The inputs are sent to the decision model. The decision model sends the outputs. The inputs are data, uncontrollable variables, and decision variables. The outputs are the measures of performance or behavior. "/>
          <p:cNvPicPr preferRelativeResize="0"/>
          <p:nvPr/>
        </p:nvPicPr>
        <p:blipFill rotWithShape="1">
          <a:blip r:embed="rId3">
            <a:alphaModFix/>
          </a:blip>
          <a:srcRect/>
          <a:stretch/>
        </p:blipFill>
        <p:spPr>
          <a:xfrm>
            <a:off x="725090" y="2240937"/>
            <a:ext cx="7693819" cy="2414225"/>
          </a:xfrm>
          <a:prstGeom prst="rect">
            <a:avLst/>
          </a:prstGeom>
          <a:noFill/>
          <a:ln>
            <a:noFill/>
          </a:ln>
        </p:spPr>
      </p:pic>
      <p:sp>
        <p:nvSpPr>
          <p:cNvPr id="2" name="Slide Number Placeholder 1">
            <a:extLst>
              <a:ext uri="{FF2B5EF4-FFF2-40B4-BE49-F238E27FC236}">
                <a16:creationId xmlns:a16="http://schemas.microsoft.com/office/drawing/2014/main" id="{9100C6B7-73D9-43AD-866D-8591D2FD7B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Date Placeholder 2">
            <a:extLst>
              <a:ext uri="{FF2B5EF4-FFF2-40B4-BE49-F238E27FC236}">
                <a16:creationId xmlns:a16="http://schemas.microsoft.com/office/drawing/2014/main" id="{78E3A1FF-2E1D-4BDE-BB06-F6741F3F1327}"/>
              </a:ext>
            </a:extLst>
          </p:cNvPr>
          <p:cNvSpPr>
            <a:spLocks noGrp="1"/>
          </p:cNvSpPr>
          <p:nvPr>
            <p:ph type="dt" idx="10"/>
          </p:nvPr>
        </p:nvSpPr>
        <p:spPr/>
        <p:txBody>
          <a:bodyPr/>
          <a:lstStyle/>
          <a:p>
            <a:fld id="{570F8021-C3DC-422C-AD43-711BC5EBE888}" type="datetime1">
              <a:rPr lang="en-US" smtClean="0"/>
              <a:t>9/1/2021</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Descriptive Models</a:t>
            </a:r>
            <a:endParaRPr>
              <a:latin typeface="Arial"/>
              <a:ea typeface="Arial"/>
              <a:cs typeface="Arial"/>
              <a:sym typeface="Arial"/>
            </a:endParaRPr>
          </a:p>
        </p:txBody>
      </p:sp>
      <p:sp>
        <p:nvSpPr>
          <p:cNvPr id="376" name="Google Shape;376;p54"/>
          <p:cNvSpPr txBox="1">
            <a:spLocks noGrp="1"/>
          </p:cNvSpPr>
          <p:nvPr>
            <p:ph type="body" idx="1"/>
          </p:nvPr>
        </p:nvSpPr>
        <p:spPr>
          <a:xfrm>
            <a:off x="457200" y="1600201"/>
            <a:ext cx="8229600" cy="22860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b="1">
                <a:latin typeface="Arial"/>
                <a:ea typeface="Arial"/>
                <a:cs typeface="Arial"/>
                <a:sym typeface="Arial"/>
              </a:rPr>
              <a:t>Descriptive models </a:t>
            </a:r>
            <a:r>
              <a:rPr lang="en-US">
                <a:latin typeface="Arial"/>
                <a:ea typeface="Arial"/>
                <a:cs typeface="Arial"/>
                <a:sym typeface="Arial"/>
              </a:rPr>
              <a:t>explain behavior and allow users to evaluate potential decisions by asking “what-if?” questions.</a:t>
            </a:r>
            <a:endParaRPr>
              <a:latin typeface="Arial"/>
              <a:ea typeface="Arial"/>
              <a:cs typeface="Arial"/>
              <a:sym typeface="Arial"/>
            </a:endParaRPr>
          </a:p>
        </p:txBody>
      </p:sp>
      <p:sp>
        <p:nvSpPr>
          <p:cNvPr id="2" name="Slide Number Placeholder 1">
            <a:extLst>
              <a:ext uri="{FF2B5EF4-FFF2-40B4-BE49-F238E27FC236}">
                <a16:creationId xmlns:a16="http://schemas.microsoft.com/office/drawing/2014/main" id="{19918C94-148D-4302-8812-7550114FC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Date Placeholder 2">
            <a:extLst>
              <a:ext uri="{FF2B5EF4-FFF2-40B4-BE49-F238E27FC236}">
                <a16:creationId xmlns:a16="http://schemas.microsoft.com/office/drawing/2014/main" id="{0C559E76-4B5A-4948-B097-8A3883FECABA}"/>
              </a:ext>
            </a:extLst>
          </p:cNvPr>
          <p:cNvSpPr>
            <a:spLocks noGrp="1"/>
          </p:cNvSpPr>
          <p:nvPr>
            <p:ph type="dt" idx="10"/>
          </p:nvPr>
        </p:nvSpPr>
        <p:spPr/>
        <p:txBody>
          <a:bodyPr/>
          <a:lstStyle/>
          <a:p>
            <a:fld id="{8CE498B9-3839-492F-9CB8-30091E865C10}" type="datetime1">
              <a:rPr lang="en-US" smtClean="0"/>
              <a:t>9/1/2021</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1.3: Gasoline Usage Model </a:t>
            </a:r>
            <a:r>
              <a:rPr lang="en-US" sz="2000" b="0">
                <a:latin typeface="Arial"/>
                <a:ea typeface="Arial"/>
                <a:cs typeface="Arial"/>
                <a:sym typeface="Arial"/>
              </a:rPr>
              <a:t>(1 of 2)</a:t>
            </a:r>
            <a:endParaRPr sz="2000" b="0">
              <a:latin typeface="Arial"/>
              <a:ea typeface="Arial"/>
              <a:cs typeface="Arial"/>
              <a:sym typeface="Arial"/>
            </a:endParaRPr>
          </a:p>
        </p:txBody>
      </p:sp>
      <p:sp>
        <p:nvSpPr>
          <p:cNvPr id="382" name="Google Shape;382;p55"/>
          <p:cNvSpPr txBox="1">
            <a:spLocks noGrp="1"/>
          </p:cNvSpPr>
          <p:nvPr>
            <p:ph type="body" idx="1"/>
          </p:nvPr>
        </p:nvSpPr>
        <p:spPr>
          <a:xfrm>
            <a:off x="457200" y="1600200"/>
            <a:ext cx="8229600" cy="419431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i="1">
                <a:latin typeface="Arial"/>
                <a:ea typeface="Arial"/>
                <a:cs typeface="Arial"/>
                <a:sym typeface="Arial"/>
              </a:rPr>
              <a:t>G</a:t>
            </a:r>
            <a:r>
              <a:rPr lang="en-US">
                <a:latin typeface="Arial"/>
                <a:ea typeface="Arial"/>
                <a:cs typeface="Arial"/>
                <a:sym typeface="Arial"/>
              </a:rPr>
              <a:t> = gallons of fuel consumed per month</a:t>
            </a:r>
            <a:endParaRPr/>
          </a:p>
          <a:p>
            <a:pPr marL="256032" lvl="0" indent="-256032" algn="l" rtl="0">
              <a:lnSpc>
                <a:spcPct val="100000"/>
              </a:lnSpc>
              <a:spcBef>
                <a:spcPts val="1500"/>
              </a:spcBef>
              <a:spcAft>
                <a:spcPts val="0"/>
              </a:spcAft>
              <a:buSzPts val="2800"/>
              <a:buChar char="•"/>
            </a:pPr>
            <a:r>
              <a:rPr lang="en-US" i="1">
                <a:latin typeface="Arial"/>
                <a:ea typeface="Arial"/>
                <a:cs typeface="Arial"/>
                <a:sym typeface="Arial"/>
              </a:rPr>
              <a:t>m</a:t>
            </a:r>
            <a:r>
              <a:rPr lang="en-US">
                <a:latin typeface="Arial"/>
                <a:ea typeface="Arial"/>
                <a:cs typeface="Arial"/>
                <a:sym typeface="Arial"/>
              </a:rPr>
              <a:t> = miles driven per day to and from work or school</a:t>
            </a:r>
            <a:endParaRPr/>
          </a:p>
          <a:p>
            <a:pPr marL="256032" lvl="0" indent="-256032" algn="l" rtl="0">
              <a:lnSpc>
                <a:spcPct val="100000"/>
              </a:lnSpc>
              <a:spcBef>
                <a:spcPts val="1500"/>
              </a:spcBef>
              <a:spcAft>
                <a:spcPts val="0"/>
              </a:spcAft>
              <a:buSzPts val="2800"/>
              <a:buChar char="•"/>
            </a:pPr>
            <a:r>
              <a:rPr lang="en-US" i="1">
                <a:latin typeface="Arial"/>
                <a:ea typeface="Arial"/>
                <a:cs typeface="Arial"/>
                <a:sym typeface="Arial"/>
              </a:rPr>
              <a:t>d</a:t>
            </a:r>
            <a:r>
              <a:rPr lang="en-US">
                <a:latin typeface="Arial"/>
                <a:ea typeface="Arial"/>
                <a:cs typeface="Arial"/>
                <a:sym typeface="Arial"/>
              </a:rPr>
              <a:t> = number of driving days per month</a:t>
            </a:r>
            <a:endParaRPr/>
          </a:p>
          <a:p>
            <a:pPr marL="256032" lvl="0" indent="-256032" algn="l" rtl="0">
              <a:lnSpc>
                <a:spcPct val="100000"/>
              </a:lnSpc>
              <a:spcBef>
                <a:spcPts val="1500"/>
              </a:spcBef>
              <a:spcAft>
                <a:spcPts val="0"/>
              </a:spcAft>
              <a:buSzPts val="2800"/>
              <a:buChar char="•"/>
            </a:pPr>
            <a:r>
              <a:rPr lang="en-US" i="1">
                <a:latin typeface="Arial"/>
                <a:ea typeface="Arial"/>
                <a:cs typeface="Arial"/>
                <a:sym typeface="Arial"/>
              </a:rPr>
              <a:t>f</a:t>
            </a:r>
            <a:r>
              <a:rPr lang="en-US">
                <a:latin typeface="Arial"/>
                <a:ea typeface="Arial"/>
                <a:cs typeface="Arial"/>
                <a:sym typeface="Arial"/>
              </a:rPr>
              <a:t> = fuel economy in miles per gallon (m</a:t>
            </a:r>
            <a:r>
              <a:rPr lang="en-US" sz="100">
                <a:latin typeface="Arial"/>
                <a:ea typeface="Arial"/>
                <a:cs typeface="Arial"/>
                <a:sym typeface="Arial"/>
              </a:rPr>
              <a:t> </a:t>
            </a:r>
            <a:r>
              <a:rPr lang="en-US">
                <a:latin typeface="Arial"/>
                <a:ea typeface="Arial"/>
                <a:cs typeface="Arial"/>
                <a:sym typeface="Arial"/>
              </a:rPr>
              <a:t>p</a:t>
            </a:r>
            <a:r>
              <a:rPr lang="en-US" sz="100">
                <a:latin typeface="Arial"/>
                <a:ea typeface="Arial"/>
                <a:cs typeface="Arial"/>
                <a:sym typeface="Arial"/>
              </a:rPr>
              <a:t> </a:t>
            </a:r>
            <a:r>
              <a:rPr lang="en-US">
                <a:latin typeface="Arial"/>
                <a:ea typeface="Arial"/>
                <a:cs typeface="Arial"/>
                <a:sym typeface="Arial"/>
              </a:rPr>
              <a:t>g)</a:t>
            </a:r>
            <a:endParaRPr/>
          </a:p>
          <a:p>
            <a:pPr marL="256032" lvl="0" indent="-256032" algn="l" rtl="0">
              <a:lnSpc>
                <a:spcPct val="100000"/>
              </a:lnSpc>
              <a:spcBef>
                <a:spcPts val="1500"/>
              </a:spcBef>
              <a:spcAft>
                <a:spcPts val="0"/>
              </a:spcAft>
              <a:buSzPts val="2800"/>
              <a:buChar char="•"/>
            </a:pPr>
            <a:r>
              <a:rPr lang="en-US" i="1">
                <a:latin typeface="Arial"/>
                <a:ea typeface="Arial"/>
                <a:cs typeface="Arial"/>
                <a:sym typeface="Arial"/>
              </a:rPr>
              <a:t>a</a:t>
            </a:r>
            <a:r>
              <a:rPr lang="en-US">
                <a:latin typeface="Arial"/>
                <a:ea typeface="Arial"/>
                <a:cs typeface="Arial"/>
                <a:sym typeface="Arial"/>
              </a:rPr>
              <a:t> = additional miles for leisure and household activities per month</a:t>
            </a:r>
            <a:endParaRPr>
              <a:latin typeface="Arial"/>
              <a:ea typeface="Arial"/>
              <a:cs typeface="Arial"/>
              <a:sym typeface="Arial"/>
            </a:endParaRPr>
          </a:p>
        </p:txBody>
      </p:sp>
      <p:sp>
        <p:nvSpPr>
          <p:cNvPr id="2" name="Slide Number Placeholder 1">
            <a:extLst>
              <a:ext uri="{FF2B5EF4-FFF2-40B4-BE49-F238E27FC236}">
                <a16:creationId xmlns:a16="http://schemas.microsoft.com/office/drawing/2014/main" id="{1FC3C1D9-45C7-47EB-8ADF-2EF1510CE1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Date Placeholder 2">
            <a:extLst>
              <a:ext uri="{FF2B5EF4-FFF2-40B4-BE49-F238E27FC236}">
                <a16:creationId xmlns:a16="http://schemas.microsoft.com/office/drawing/2014/main" id="{90773D8D-C282-49B8-A6EA-C77771E0FBA2}"/>
              </a:ext>
            </a:extLst>
          </p:cNvPr>
          <p:cNvSpPr>
            <a:spLocks noGrp="1"/>
          </p:cNvSpPr>
          <p:nvPr>
            <p:ph type="dt" idx="10"/>
          </p:nvPr>
        </p:nvSpPr>
        <p:spPr/>
        <p:txBody>
          <a:bodyPr/>
          <a:lstStyle/>
          <a:p>
            <a:fld id="{F90A15EA-825E-4591-AFC4-A9729246D73A}" type="datetime1">
              <a:rPr lang="en-US" smtClean="0"/>
              <a:t>9/1/2021</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Examples of Applications </a:t>
            </a:r>
            <a:r>
              <a:rPr lang="en-US" sz="2000" b="0" i="0" u="none" strike="noStrike" cap="none">
                <a:solidFill>
                  <a:srgbClr val="007FA3"/>
                </a:solidFill>
                <a:latin typeface="Arial"/>
                <a:ea typeface="Arial"/>
                <a:cs typeface="Arial"/>
                <a:sym typeface="Arial"/>
              </a:rPr>
              <a:t>(1 of 2)</a:t>
            </a:r>
            <a:endParaRPr sz="2000" b="0" i="0" u="none" strike="noStrike" cap="none">
              <a:solidFill>
                <a:srgbClr val="007FA3"/>
              </a:solidFill>
              <a:latin typeface="Arial"/>
              <a:ea typeface="Arial"/>
              <a:cs typeface="Arial"/>
              <a:sym typeface="Arial"/>
            </a:endParaRPr>
          </a:p>
        </p:txBody>
      </p:sp>
      <p:sp>
        <p:nvSpPr>
          <p:cNvPr id="232" name="Google Shape;232;p3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000" b="1" i="0" u="none" strike="noStrike" cap="none">
                <a:solidFill>
                  <a:srgbClr val="000000"/>
                </a:solidFill>
                <a:latin typeface="Arial"/>
                <a:ea typeface="Arial"/>
                <a:cs typeface="Arial"/>
                <a:sym typeface="Arial"/>
              </a:rPr>
              <a:t>Pricing</a:t>
            </a:r>
            <a:endParaRPr sz="2000" b="1" i="0" u="none" strike="noStrike" cap="none">
              <a:solidFill>
                <a:srgbClr val="000000"/>
              </a:solidFill>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000" b="0" i="0" u="none" strike="noStrike" cap="none">
                <a:solidFill>
                  <a:srgbClr val="000000"/>
                </a:solidFill>
                <a:latin typeface="Arial"/>
                <a:ea typeface="Arial"/>
                <a:cs typeface="Arial"/>
                <a:sym typeface="Arial"/>
              </a:rPr>
              <a:t>setting prices for consumer and industrial goods, government contracts, and maintenance contracts</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000" b="1" i="0" u="none" strike="noStrike" cap="none">
                <a:solidFill>
                  <a:srgbClr val="000000"/>
                </a:solidFill>
                <a:latin typeface="Arial"/>
                <a:ea typeface="Arial"/>
                <a:cs typeface="Arial"/>
                <a:sym typeface="Arial"/>
              </a:rPr>
              <a:t>Customer segmentation</a:t>
            </a:r>
            <a:endParaRPr sz="200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000" b="0" i="0" u="none" strike="noStrike" cap="none">
                <a:solidFill>
                  <a:srgbClr val="000000"/>
                </a:solidFill>
                <a:latin typeface="Arial"/>
                <a:ea typeface="Arial"/>
                <a:cs typeface="Arial"/>
                <a:sym typeface="Arial"/>
              </a:rPr>
              <a:t>identifying and targeting key customer groups in retail, insurance, and credit card industries</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000" b="1" i="0" u="none" strike="noStrike" cap="none">
                <a:solidFill>
                  <a:srgbClr val="000000"/>
                </a:solidFill>
                <a:latin typeface="Arial"/>
                <a:ea typeface="Arial"/>
                <a:cs typeface="Arial"/>
                <a:sym typeface="Arial"/>
              </a:rPr>
              <a:t>Merchandising</a:t>
            </a:r>
            <a:endParaRPr sz="200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000" b="0" i="0" u="none" strike="noStrike" cap="none">
                <a:solidFill>
                  <a:srgbClr val="000000"/>
                </a:solidFill>
                <a:latin typeface="Arial"/>
                <a:ea typeface="Arial"/>
                <a:cs typeface="Arial"/>
                <a:sym typeface="Arial"/>
              </a:rPr>
              <a:t>determining brands to buy, quantities, and allocations</a:t>
            </a:r>
            <a:endParaRPr sz="2000">
              <a:latin typeface="Arial"/>
              <a:ea typeface="Arial"/>
              <a:cs typeface="Arial"/>
              <a:sym typeface="Arial"/>
            </a:endParaRPr>
          </a:p>
          <a:p>
            <a:pPr marL="256032" marR="0" lvl="1" indent="-256032" algn="l" rtl="0">
              <a:lnSpc>
                <a:spcPct val="100000"/>
              </a:lnSpc>
              <a:spcBef>
                <a:spcPts val="1500"/>
              </a:spcBef>
              <a:spcAft>
                <a:spcPts val="0"/>
              </a:spcAft>
              <a:buClr>
                <a:srgbClr val="007FA3"/>
              </a:buClr>
              <a:buSzPts val="2400"/>
              <a:buFont typeface="Arial"/>
              <a:buChar char="•"/>
            </a:pPr>
            <a:r>
              <a:rPr lang="en-US" sz="2000" b="1" i="0" u="none" strike="noStrike" cap="none">
                <a:solidFill>
                  <a:srgbClr val="000000"/>
                </a:solidFill>
                <a:latin typeface="Arial"/>
                <a:ea typeface="Arial"/>
                <a:cs typeface="Arial"/>
                <a:sym typeface="Arial"/>
              </a:rPr>
              <a:t>Location</a:t>
            </a:r>
            <a:endParaRPr sz="200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000" b="0" i="0" u="none" strike="noStrike" cap="none">
                <a:solidFill>
                  <a:srgbClr val="000000"/>
                </a:solidFill>
                <a:latin typeface="Arial"/>
                <a:ea typeface="Arial"/>
                <a:cs typeface="Arial"/>
                <a:sym typeface="Arial"/>
              </a:rPr>
              <a:t>finding the best location for bank branches and A</a:t>
            </a:r>
            <a:r>
              <a:rPr lang="en-US" sz="100" b="0"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T</a:t>
            </a:r>
            <a:r>
              <a:rPr lang="en-US" sz="100" b="0"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M</a:t>
            </a:r>
            <a:r>
              <a:rPr lang="en-US" sz="100" b="0" i="0" u="none" strike="noStrike" cap="none">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s, or where to service industrial equipment</a:t>
            </a:r>
            <a:endParaRPr sz="2000">
              <a:latin typeface="Arial"/>
              <a:ea typeface="Arial"/>
              <a:cs typeface="Arial"/>
              <a:sym typeface="Arial"/>
            </a:endParaRPr>
          </a:p>
        </p:txBody>
      </p:sp>
      <p:sp>
        <p:nvSpPr>
          <p:cNvPr id="2" name="Slide Number Placeholder 1">
            <a:extLst>
              <a:ext uri="{FF2B5EF4-FFF2-40B4-BE49-F238E27FC236}">
                <a16:creationId xmlns:a16="http://schemas.microsoft.com/office/drawing/2014/main" id="{FFF4B132-B7BA-481F-B66F-1E9333C171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3" name="Date Placeholder 2">
            <a:extLst>
              <a:ext uri="{FF2B5EF4-FFF2-40B4-BE49-F238E27FC236}">
                <a16:creationId xmlns:a16="http://schemas.microsoft.com/office/drawing/2014/main" id="{64C3FED8-73FE-4B0D-8214-06FABC4B1FD0}"/>
              </a:ext>
            </a:extLst>
          </p:cNvPr>
          <p:cNvSpPr>
            <a:spLocks noGrp="1"/>
          </p:cNvSpPr>
          <p:nvPr>
            <p:ph type="dt" idx="10"/>
          </p:nvPr>
        </p:nvSpPr>
        <p:spPr/>
        <p:txBody>
          <a:bodyPr/>
          <a:lstStyle/>
          <a:p>
            <a:fld id="{D1252F7F-C39E-4348-8F34-CAE6FE20AC11}" type="datetime1">
              <a:rPr lang="en-US" smtClean="0"/>
              <a:t>9/1/2021</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1.3: Gasoline Usage Model </a:t>
            </a:r>
            <a:r>
              <a:rPr lang="en-US" sz="2000" b="0">
                <a:latin typeface="Arial"/>
                <a:ea typeface="Arial"/>
                <a:cs typeface="Arial"/>
                <a:sym typeface="Arial"/>
              </a:rPr>
              <a:t>(2 of 2)</a:t>
            </a:r>
            <a:endParaRPr>
              <a:latin typeface="Arial"/>
              <a:ea typeface="Arial"/>
              <a:cs typeface="Arial"/>
              <a:sym typeface="Arial"/>
            </a:endParaRPr>
          </a:p>
        </p:txBody>
      </p:sp>
      <p:sp>
        <p:nvSpPr>
          <p:cNvPr id="388" name="Google Shape;388;p56"/>
          <p:cNvSpPr txBox="1">
            <a:spLocks noGrp="1"/>
          </p:cNvSpPr>
          <p:nvPr>
            <p:ph type="body" idx="1"/>
          </p:nvPr>
        </p:nvSpPr>
        <p:spPr>
          <a:xfrm>
            <a:off x="457200" y="1600200"/>
            <a:ext cx="8229600" cy="67627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800">
                <a:solidFill>
                  <a:srgbClr val="000000"/>
                </a:solidFill>
                <a:latin typeface="Arial"/>
                <a:ea typeface="Arial"/>
                <a:cs typeface="Arial"/>
                <a:sym typeface="Arial"/>
              </a:rPr>
              <a:t>Use dimensions for logical consistency:</a:t>
            </a:r>
            <a:endParaRPr sz="2800">
              <a:solidFill>
                <a:srgbClr val="000000"/>
              </a:solidFill>
              <a:latin typeface="Arial"/>
              <a:ea typeface="Arial"/>
              <a:cs typeface="Arial"/>
              <a:sym typeface="Arial"/>
            </a:endParaRPr>
          </a:p>
        </p:txBody>
      </p:sp>
      <p:pic>
        <p:nvPicPr>
          <p:cNvPr id="389" name="Google Shape;389;p56" descr="left parenthesis m miles per day right parenthesis times left parenthesis d days over month right parenthesis = m times d miles per month"/>
          <p:cNvPicPr preferRelativeResize="0"/>
          <p:nvPr/>
        </p:nvPicPr>
        <p:blipFill rotWithShape="1">
          <a:blip r:embed="rId3">
            <a:alphaModFix/>
          </a:blip>
          <a:srcRect/>
          <a:stretch/>
        </p:blipFill>
        <p:spPr>
          <a:xfrm>
            <a:off x="790442" y="2386223"/>
            <a:ext cx="7010400" cy="355600"/>
          </a:xfrm>
          <a:prstGeom prst="rect">
            <a:avLst/>
          </a:prstGeom>
          <a:noFill/>
          <a:ln>
            <a:noFill/>
          </a:ln>
        </p:spPr>
      </p:pic>
      <p:sp>
        <p:nvSpPr>
          <p:cNvPr id="390" name="Google Shape;390;p56"/>
          <p:cNvSpPr txBox="1">
            <a:spLocks noGrp="1"/>
          </p:cNvSpPr>
          <p:nvPr>
            <p:ph type="body" idx="2"/>
          </p:nvPr>
        </p:nvSpPr>
        <p:spPr>
          <a:xfrm>
            <a:off x="457200" y="2851571"/>
            <a:ext cx="8229600" cy="122872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800">
                <a:solidFill>
                  <a:srgbClr val="000000"/>
                </a:solidFill>
                <a:latin typeface="Arial"/>
                <a:ea typeface="Arial"/>
                <a:cs typeface="Arial"/>
                <a:sym typeface="Arial"/>
              </a:rPr>
              <a:t>Total miles driven per month = </a:t>
            </a:r>
            <a:r>
              <a:rPr lang="en-US" sz="2800" i="1">
                <a:solidFill>
                  <a:srgbClr val="000000"/>
                </a:solidFill>
                <a:latin typeface="Arial"/>
                <a:ea typeface="Arial"/>
                <a:cs typeface="Arial"/>
                <a:sym typeface="Arial"/>
              </a:rPr>
              <a:t>m</a:t>
            </a:r>
            <a:r>
              <a:rPr lang="en-US" sz="2800">
                <a:solidFill>
                  <a:srgbClr val="000000"/>
                </a:solidFill>
                <a:latin typeface="Arial"/>
                <a:ea typeface="Arial"/>
                <a:cs typeface="Arial"/>
                <a:sym typeface="Arial"/>
              </a:rPr>
              <a:t> × </a:t>
            </a:r>
            <a:r>
              <a:rPr lang="en-US" sz="2800" i="1">
                <a:solidFill>
                  <a:srgbClr val="000000"/>
                </a:solidFill>
                <a:latin typeface="Arial"/>
                <a:ea typeface="Arial"/>
                <a:cs typeface="Arial"/>
                <a:sym typeface="Arial"/>
              </a:rPr>
              <a:t>d</a:t>
            </a:r>
            <a:r>
              <a:rPr lang="en-US" sz="2800">
                <a:solidFill>
                  <a:srgbClr val="000000"/>
                </a:solidFill>
                <a:latin typeface="Arial"/>
                <a:ea typeface="Arial"/>
                <a:cs typeface="Arial"/>
                <a:sym typeface="Arial"/>
              </a:rPr>
              <a:t> + </a:t>
            </a:r>
            <a:r>
              <a:rPr lang="en-US" sz="2800" i="1">
                <a:solidFill>
                  <a:srgbClr val="000000"/>
                </a:solidFill>
                <a:latin typeface="Arial"/>
                <a:ea typeface="Arial"/>
                <a:cs typeface="Arial"/>
                <a:sym typeface="Arial"/>
              </a:rPr>
              <a:t>a</a:t>
            </a:r>
            <a:endParaRPr/>
          </a:p>
          <a:p>
            <a:pPr marL="256032" lvl="0" indent="-256032" algn="l" rtl="0">
              <a:lnSpc>
                <a:spcPct val="100000"/>
              </a:lnSpc>
              <a:spcBef>
                <a:spcPts val="1500"/>
              </a:spcBef>
              <a:spcAft>
                <a:spcPts val="0"/>
              </a:spcAft>
              <a:buSzPts val="2800"/>
              <a:buChar char="•"/>
            </a:pPr>
            <a:r>
              <a:rPr lang="en-US" sz="2800">
                <a:solidFill>
                  <a:srgbClr val="000000"/>
                </a:solidFill>
                <a:latin typeface="Arial"/>
                <a:ea typeface="Arial"/>
                <a:cs typeface="Arial"/>
                <a:sym typeface="Arial"/>
              </a:rPr>
              <a:t>Gallons consumed per month  </a:t>
            </a:r>
            <a:endParaRPr/>
          </a:p>
        </p:txBody>
      </p:sp>
      <p:pic>
        <p:nvPicPr>
          <p:cNvPr id="391" name="Google Shape;391;p56" descr="equals start fraction left parenthesis m times d + a miles per month right parenthesis over left parenthesis f miles per gallon right parenthesis end fraction"/>
          <p:cNvPicPr preferRelativeResize="0"/>
          <p:nvPr/>
        </p:nvPicPr>
        <p:blipFill rotWithShape="1">
          <a:blip r:embed="rId4">
            <a:alphaModFix/>
          </a:blip>
          <a:srcRect/>
          <a:stretch/>
        </p:blipFill>
        <p:spPr>
          <a:xfrm>
            <a:off x="1136550" y="4477592"/>
            <a:ext cx="5778500" cy="355600"/>
          </a:xfrm>
          <a:prstGeom prst="rect">
            <a:avLst/>
          </a:prstGeom>
          <a:noFill/>
          <a:ln>
            <a:noFill/>
          </a:ln>
        </p:spPr>
      </p:pic>
      <p:pic>
        <p:nvPicPr>
          <p:cNvPr id="392" name="Google Shape;392;p56" descr="equals start fraction left parenthesis m times d + a right parenthesis over f end fraction gallons per month"/>
          <p:cNvPicPr preferRelativeResize="0"/>
          <p:nvPr/>
        </p:nvPicPr>
        <p:blipFill rotWithShape="1">
          <a:blip r:embed="rId5">
            <a:alphaModFix/>
          </a:blip>
          <a:srcRect/>
          <a:stretch/>
        </p:blipFill>
        <p:spPr>
          <a:xfrm>
            <a:off x="1136550" y="5052688"/>
            <a:ext cx="3987800" cy="355600"/>
          </a:xfrm>
          <a:prstGeom prst="rect">
            <a:avLst/>
          </a:prstGeom>
          <a:noFill/>
          <a:ln>
            <a:noFill/>
          </a:ln>
        </p:spPr>
      </p:pic>
      <p:sp>
        <p:nvSpPr>
          <p:cNvPr id="2" name="Slide Number Placeholder 1">
            <a:extLst>
              <a:ext uri="{FF2B5EF4-FFF2-40B4-BE49-F238E27FC236}">
                <a16:creationId xmlns:a16="http://schemas.microsoft.com/office/drawing/2014/main" id="{905E8178-2A4D-47D1-8612-C7F8BEFC3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Date Placeholder 2">
            <a:extLst>
              <a:ext uri="{FF2B5EF4-FFF2-40B4-BE49-F238E27FC236}">
                <a16:creationId xmlns:a16="http://schemas.microsoft.com/office/drawing/2014/main" id="{6FF97820-8533-441C-8603-C5DA548D49C4}"/>
              </a:ext>
            </a:extLst>
          </p:cNvPr>
          <p:cNvSpPr>
            <a:spLocks noGrp="1"/>
          </p:cNvSpPr>
          <p:nvPr>
            <p:ph type="dt" idx="10"/>
          </p:nvPr>
        </p:nvSpPr>
        <p:spPr/>
        <p:txBody>
          <a:bodyPr/>
          <a:lstStyle/>
          <a:p>
            <a:fld id="{D7AB5252-C727-4819-8E23-BACC551766AA}" type="datetime1">
              <a:rPr lang="en-US" smtClean="0"/>
              <a:t>9/1/2021</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1.4: An Outsourcing Decision Model </a:t>
            </a:r>
            <a:r>
              <a:rPr lang="en-US" sz="2000" b="0">
                <a:latin typeface="Arial"/>
                <a:ea typeface="Arial"/>
                <a:cs typeface="Arial"/>
                <a:sym typeface="Arial"/>
              </a:rPr>
              <a:t>(1 of 2)</a:t>
            </a:r>
            <a:endParaRPr>
              <a:latin typeface="Arial"/>
              <a:ea typeface="Arial"/>
              <a:cs typeface="Arial"/>
              <a:sym typeface="Arial"/>
            </a:endParaRPr>
          </a:p>
        </p:txBody>
      </p:sp>
      <p:sp>
        <p:nvSpPr>
          <p:cNvPr id="398" name="Google Shape;398;p57"/>
          <p:cNvSpPr txBox="1">
            <a:spLocks noGrp="1"/>
          </p:cNvSpPr>
          <p:nvPr>
            <p:ph type="body" idx="1"/>
          </p:nvPr>
        </p:nvSpPr>
        <p:spPr>
          <a:xfrm>
            <a:off x="457200" y="1413862"/>
            <a:ext cx="1819275" cy="43860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Production cost:</a:t>
            </a:r>
            <a:endParaRPr sz="1600">
              <a:latin typeface="Arial"/>
              <a:ea typeface="Arial"/>
              <a:cs typeface="Arial"/>
              <a:sym typeface="Arial"/>
            </a:endParaRPr>
          </a:p>
        </p:txBody>
      </p:sp>
      <p:pic>
        <p:nvPicPr>
          <p:cNvPr id="399" name="Google Shape;399;p57" descr="$125 over unit"/>
          <p:cNvPicPr preferRelativeResize="0"/>
          <p:nvPr/>
        </p:nvPicPr>
        <p:blipFill rotWithShape="1">
          <a:blip r:embed="rId3">
            <a:alphaModFix/>
          </a:blip>
          <a:srcRect/>
          <a:stretch/>
        </p:blipFill>
        <p:spPr>
          <a:xfrm>
            <a:off x="2366617" y="1604591"/>
            <a:ext cx="901700" cy="228600"/>
          </a:xfrm>
          <a:prstGeom prst="rect">
            <a:avLst/>
          </a:prstGeom>
          <a:noFill/>
          <a:ln>
            <a:noFill/>
          </a:ln>
        </p:spPr>
      </p:pic>
      <p:sp>
        <p:nvSpPr>
          <p:cNvPr id="400" name="Google Shape;400;p57"/>
          <p:cNvSpPr txBox="1">
            <a:spLocks noGrp="1"/>
          </p:cNvSpPr>
          <p:nvPr>
            <p:ph type="body" idx="2"/>
          </p:nvPr>
        </p:nvSpPr>
        <p:spPr>
          <a:xfrm>
            <a:off x="3368743" y="1397902"/>
            <a:ext cx="2714625" cy="47557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500"/>
              </a:spcBef>
              <a:spcAft>
                <a:spcPts val="0"/>
              </a:spcAft>
              <a:buSzPts val="1600"/>
              <a:buNone/>
            </a:pPr>
            <a:r>
              <a:rPr lang="en-US" sz="1600">
                <a:latin typeface="Arial"/>
                <a:ea typeface="Arial"/>
                <a:cs typeface="Arial"/>
                <a:sym typeface="Arial"/>
              </a:rPr>
              <a:t>plus fixed cost of $50,000</a:t>
            </a:r>
            <a:endParaRPr sz="1600">
              <a:latin typeface="Arial"/>
              <a:ea typeface="Arial"/>
              <a:cs typeface="Arial"/>
              <a:sym typeface="Arial"/>
            </a:endParaRPr>
          </a:p>
        </p:txBody>
      </p:sp>
      <p:sp>
        <p:nvSpPr>
          <p:cNvPr id="401" name="Google Shape;401;p57"/>
          <p:cNvSpPr txBox="1">
            <a:spLocks noGrp="1"/>
          </p:cNvSpPr>
          <p:nvPr>
            <p:ph type="body" idx="3"/>
          </p:nvPr>
        </p:nvSpPr>
        <p:spPr>
          <a:xfrm>
            <a:off x="457201" y="1899122"/>
            <a:ext cx="1879600" cy="47557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Char char="•"/>
            </a:pPr>
            <a:r>
              <a:rPr lang="en-US" sz="1600">
                <a:solidFill>
                  <a:srgbClr val="000000"/>
                </a:solidFill>
                <a:latin typeface="Arial"/>
                <a:ea typeface="Arial"/>
                <a:cs typeface="Arial"/>
                <a:sym typeface="Arial"/>
              </a:rPr>
              <a:t>Outsourcing cost:</a:t>
            </a:r>
            <a:endParaRPr sz="1600">
              <a:solidFill>
                <a:srgbClr val="000000"/>
              </a:solidFill>
              <a:latin typeface="Arial"/>
              <a:ea typeface="Arial"/>
              <a:cs typeface="Arial"/>
              <a:sym typeface="Arial"/>
            </a:endParaRPr>
          </a:p>
        </p:txBody>
      </p:sp>
      <p:pic>
        <p:nvPicPr>
          <p:cNvPr id="402" name="Google Shape;402;p57" descr="$175 over unit"/>
          <p:cNvPicPr preferRelativeResize="0"/>
          <p:nvPr/>
        </p:nvPicPr>
        <p:blipFill rotWithShape="1">
          <a:blip r:embed="rId4">
            <a:alphaModFix/>
          </a:blip>
          <a:srcRect/>
          <a:stretch/>
        </p:blipFill>
        <p:spPr>
          <a:xfrm>
            <a:off x="2427287" y="2100857"/>
            <a:ext cx="901700" cy="228600"/>
          </a:xfrm>
          <a:prstGeom prst="rect">
            <a:avLst/>
          </a:prstGeom>
          <a:noFill/>
          <a:ln>
            <a:noFill/>
          </a:ln>
        </p:spPr>
      </p:pic>
      <p:sp>
        <p:nvSpPr>
          <p:cNvPr id="403" name="Google Shape;403;p57"/>
          <p:cNvSpPr txBox="1">
            <a:spLocks noGrp="1"/>
          </p:cNvSpPr>
          <p:nvPr>
            <p:ph type="body" idx="4"/>
          </p:nvPr>
        </p:nvSpPr>
        <p:spPr>
          <a:xfrm>
            <a:off x="457200" y="2426972"/>
            <a:ext cx="2366122" cy="47174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Q = production volume</a:t>
            </a:r>
            <a:endParaRPr/>
          </a:p>
        </p:txBody>
      </p:sp>
      <p:sp>
        <p:nvSpPr>
          <p:cNvPr id="404" name="Google Shape;404;p57"/>
          <p:cNvSpPr txBox="1">
            <a:spLocks noGrp="1"/>
          </p:cNvSpPr>
          <p:nvPr>
            <p:ph type="body" idx="5"/>
          </p:nvPr>
        </p:nvSpPr>
        <p:spPr>
          <a:xfrm>
            <a:off x="457201" y="2976897"/>
            <a:ext cx="178903" cy="24542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600"/>
              <a:buChar char="•"/>
            </a:pPr>
            <a:r>
              <a:rPr lang="en-US"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p:txBody>
      </p:sp>
      <p:pic>
        <p:nvPicPr>
          <p:cNvPr id="405" name="Google Shape;405;p57" descr="T C left parenthesis manufacturing right parenthesis = $50, 000 + $125 times Q"/>
          <p:cNvPicPr preferRelativeResize="0"/>
          <p:nvPr/>
        </p:nvPicPr>
        <p:blipFill rotWithShape="1">
          <a:blip r:embed="rId5">
            <a:alphaModFix/>
          </a:blip>
          <a:srcRect/>
          <a:stretch/>
        </p:blipFill>
        <p:spPr>
          <a:xfrm>
            <a:off x="908050" y="2941952"/>
            <a:ext cx="3848100" cy="304800"/>
          </a:xfrm>
          <a:prstGeom prst="rect">
            <a:avLst/>
          </a:prstGeom>
          <a:noFill/>
          <a:ln>
            <a:noFill/>
          </a:ln>
        </p:spPr>
      </p:pic>
      <p:sp>
        <p:nvSpPr>
          <p:cNvPr id="406" name="Google Shape;406;p57"/>
          <p:cNvSpPr txBox="1">
            <a:spLocks noGrp="1"/>
          </p:cNvSpPr>
          <p:nvPr>
            <p:ph type="body" idx="6"/>
          </p:nvPr>
        </p:nvSpPr>
        <p:spPr>
          <a:xfrm>
            <a:off x="457200" y="3323251"/>
            <a:ext cx="178904" cy="33562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600"/>
              <a:buChar char="•"/>
            </a:pPr>
            <a:r>
              <a:rPr lang="en-US" sz="1600">
                <a:latin typeface="Arial"/>
                <a:ea typeface="Arial"/>
                <a:cs typeface="Arial"/>
                <a:sym typeface="Arial"/>
              </a:rPr>
              <a:t>  </a:t>
            </a:r>
            <a:endParaRPr sz="1600">
              <a:latin typeface="Arial"/>
              <a:ea typeface="Arial"/>
              <a:cs typeface="Arial"/>
              <a:sym typeface="Arial"/>
            </a:endParaRPr>
          </a:p>
        </p:txBody>
      </p:sp>
      <p:pic>
        <p:nvPicPr>
          <p:cNvPr id="407" name="Google Shape;407;p57" descr="T C left parenthesis outsourcing right parenthesis = $175 times Q"/>
          <p:cNvPicPr preferRelativeResize="0"/>
          <p:nvPr/>
        </p:nvPicPr>
        <p:blipFill rotWithShape="1">
          <a:blip r:embed="rId6">
            <a:alphaModFix/>
          </a:blip>
          <a:srcRect/>
          <a:stretch/>
        </p:blipFill>
        <p:spPr>
          <a:xfrm>
            <a:off x="893762" y="3344267"/>
            <a:ext cx="2679700" cy="304800"/>
          </a:xfrm>
          <a:prstGeom prst="rect">
            <a:avLst/>
          </a:prstGeom>
          <a:noFill/>
          <a:ln>
            <a:noFill/>
          </a:ln>
        </p:spPr>
      </p:pic>
      <p:sp>
        <p:nvSpPr>
          <p:cNvPr id="408" name="Google Shape;408;p57"/>
          <p:cNvSpPr txBox="1">
            <a:spLocks noGrp="1"/>
          </p:cNvSpPr>
          <p:nvPr>
            <p:ph type="body" idx="7"/>
          </p:nvPr>
        </p:nvSpPr>
        <p:spPr>
          <a:xfrm>
            <a:off x="457200" y="3743174"/>
            <a:ext cx="1879600" cy="48861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Char char="•"/>
            </a:pPr>
            <a:r>
              <a:rPr lang="en-US" sz="1600">
                <a:solidFill>
                  <a:srgbClr val="000000"/>
                </a:solidFill>
                <a:latin typeface="Arial"/>
                <a:ea typeface="Arial"/>
                <a:cs typeface="Arial"/>
                <a:sym typeface="Arial"/>
              </a:rPr>
              <a:t>Breakeven Point:</a:t>
            </a:r>
            <a:endParaRPr sz="1600">
              <a:solidFill>
                <a:srgbClr val="000000"/>
              </a:solidFill>
              <a:latin typeface="Arial"/>
              <a:ea typeface="Arial"/>
              <a:cs typeface="Arial"/>
              <a:sym typeface="Arial"/>
            </a:endParaRPr>
          </a:p>
        </p:txBody>
      </p:sp>
      <p:pic>
        <p:nvPicPr>
          <p:cNvPr id="409" name="Google Shape;409;p57" descr="T C left parenthesis manufacturing right parenthesis = T C left parenthesis outsourcing right parenthesis"/>
          <p:cNvPicPr preferRelativeResize="0"/>
          <p:nvPr/>
        </p:nvPicPr>
        <p:blipFill rotWithShape="1">
          <a:blip r:embed="rId7">
            <a:alphaModFix/>
          </a:blip>
          <a:srcRect/>
          <a:stretch/>
        </p:blipFill>
        <p:spPr>
          <a:xfrm>
            <a:off x="2427286" y="3928679"/>
            <a:ext cx="3657600" cy="304800"/>
          </a:xfrm>
          <a:prstGeom prst="rect">
            <a:avLst/>
          </a:prstGeom>
          <a:noFill/>
          <a:ln>
            <a:noFill/>
          </a:ln>
        </p:spPr>
      </p:pic>
      <p:sp>
        <p:nvSpPr>
          <p:cNvPr id="410" name="Google Shape;410;p57"/>
          <p:cNvSpPr txBox="1">
            <a:spLocks noGrp="1"/>
          </p:cNvSpPr>
          <p:nvPr>
            <p:ph type="body" idx="8"/>
          </p:nvPr>
        </p:nvSpPr>
        <p:spPr>
          <a:xfrm>
            <a:off x="1504950" y="4305369"/>
            <a:ext cx="3019425" cy="428039"/>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1600">
                <a:latin typeface="Arial"/>
                <a:ea typeface="Arial"/>
                <a:cs typeface="Arial"/>
                <a:sym typeface="Arial"/>
              </a:rPr>
              <a:t>$50,000 + $125 × Q = $175 × Q</a:t>
            </a:r>
            <a:endParaRPr/>
          </a:p>
        </p:txBody>
      </p:sp>
      <p:sp>
        <p:nvSpPr>
          <p:cNvPr id="411" name="Google Shape;411;p57"/>
          <p:cNvSpPr txBox="1">
            <a:spLocks noGrp="1"/>
          </p:cNvSpPr>
          <p:nvPr>
            <p:ph type="body" idx="9"/>
          </p:nvPr>
        </p:nvSpPr>
        <p:spPr>
          <a:xfrm>
            <a:off x="2714625" y="4825197"/>
            <a:ext cx="1685925" cy="43201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500"/>
              </a:spcBef>
              <a:spcAft>
                <a:spcPts val="0"/>
              </a:spcAft>
              <a:buSzPts val="1600"/>
              <a:buNone/>
            </a:pPr>
            <a:r>
              <a:rPr lang="en-US" sz="1600">
                <a:latin typeface="Arial"/>
                <a:ea typeface="Arial"/>
                <a:cs typeface="Arial"/>
                <a:sym typeface="Arial"/>
              </a:rPr>
              <a:t>$50,000 = 50 × Q</a:t>
            </a:r>
            <a:endParaRPr sz="1600">
              <a:latin typeface="Arial"/>
              <a:ea typeface="Arial"/>
              <a:cs typeface="Arial"/>
              <a:sym typeface="Arial"/>
            </a:endParaRPr>
          </a:p>
        </p:txBody>
      </p:sp>
      <p:sp>
        <p:nvSpPr>
          <p:cNvPr id="412" name="Google Shape;412;p57"/>
          <p:cNvSpPr txBox="1">
            <a:spLocks noGrp="1"/>
          </p:cNvSpPr>
          <p:nvPr>
            <p:ph type="body" idx="13"/>
          </p:nvPr>
        </p:nvSpPr>
        <p:spPr>
          <a:xfrm>
            <a:off x="3090862" y="5429465"/>
            <a:ext cx="1033463" cy="31831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1500"/>
              </a:spcBef>
              <a:spcAft>
                <a:spcPts val="0"/>
              </a:spcAft>
              <a:buSzPts val="1600"/>
              <a:buNone/>
            </a:pPr>
            <a:r>
              <a:rPr lang="en-US" sz="1600">
                <a:solidFill>
                  <a:srgbClr val="000000"/>
                </a:solidFill>
                <a:latin typeface="Arial"/>
                <a:ea typeface="Arial"/>
                <a:cs typeface="Arial"/>
                <a:sym typeface="Arial"/>
              </a:rPr>
              <a:t>Q = 1,000</a:t>
            </a:r>
            <a:endParaRPr sz="1600">
              <a:solidFill>
                <a:srgbClr val="000000"/>
              </a:solidFill>
              <a:latin typeface="Arial"/>
              <a:ea typeface="Arial"/>
              <a:cs typeface="Arial"/>
              <a:sym typeface="Arial"/>
            </a:endParaRPr>
          </a:p>
        </p:txBody>
      </p:sp>
      <p:sp>
        <p:nvSpPr>
          <p:cNvPr id="413" name="Google Shape;413;p57"/>
          <p:cNvSpPr txBox="1">
            <a:spLocks noGrp="1"/>
          </p:cNvSpPr>
          <p:nvPr>
            <p:ph type="body" idx="14"/>
          </p:nvPr>
        </p:nvSpPr>
        <p:spPr>
          <a:xfrm>
            <a:off x="457200" y="5800537"/>
            <a:ext cx="3667125" cy="48645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Font typeface="Arial"/>
              <a:buChar char="•"/>
            </a:pPr>
            <a:r>
              <a:rPr lang="en-US" sz="1600">
                <a:solidFill>
                  <a:srgbClr val="000000"/>
                </a:solidFill>
                <a:latin typeface="Arial"/>
                <a:ea typeface="Arial"/>
                <a:cs typeface="Arial"/>
                <a:sym typeface="Arial"/>
              </a:rPr>
              <a:t>If Q &lt; 1,000, outsourcing is cheaper.</a:t>
            </a:r>
            <a:endParaRPr sz="16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C76BC4A-DFF2-401A-9CCF-1BFBC87238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3" name="Date Placeholder 2">
            <a:extLst>
              <a:ext uri="{FF2B5EF4-FFF2-40B4-BE49-F238E27FC236}">
                <a16:creationId xmlns:a16="http://schemas.microsoft.com/office/drawing/2014/main" id="{745A7249-09F0-4583-83F9-C33B86B9BA2B}"/>
              </a:ext>
            </a:extLst>
          </p:cNvPr>
          <p:cNvSpPr>
            <a:spLocks noGrp="1"/>
          </p:cNvSpPr>
          <p:nvPr>
            <p:ph type="dt" idx="10"/>
          </p:nvPr>
        </p:nvSpPr>
        <p:spPr/>
        <p:txBody>
          <a:bodyPr/>
          <a:lstStyle/>
          <a:p>
            <a:fld id="{6E4764EC-71D8-4052-AEB8-FB23400C4E5E}" type="datetime1">
              <a:rPr lang="en-US" smtClean="0"/>
              <a:t>9/1/2021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8"/>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600">
                <a:latin typeface="Arial"/>
                <a:ea typeface="Arial"/>
                <a:cs typeface="Arial"/>
                <a:sym typeface="Arial"/>
              </a:rPr>
              <a:t>Example 1.4: An Outsourcing Decision Model </a:t>
            </a:r>
            <a:r>
              <a:rPr lang="en-US" sz="2000" b="0">
                <a:latin typeface="Arial"/>
                <a:ea typeface="Arial"/>
                <a:cs typeface="Arial"/>
                <a:sym typeface="Arial"/>
              </a:rPr>
              <a:t>(2 of 2)</a:t>
            </a:r>
            <a:endParaRPr sz="2000">
              <a:latin typeface="Arial"/>
              <a:ea typeface="Arial"/>
              <a:cs typeface="Arial"/>
              <a:sym typeface="Arial"/>
            </a:endParaRPr>
          </a:p>
        </p:txBody>
      </p:sp>
      <p:pic>
        <p:nvPicPr>
          <p:cNvPr id="419" name="Google Shape;419;p58" descr="A line graph has the horizontal axis labeled, volume, ranging from 100 to 2000 in increments of 100, and the vertical axis labeled, total cost, ranging from $0 to $400,000 in increments of $50,000. The line for manufacture rises through the following points. (100, $70,000), (200, $90,000), (300, $100,000), (400, $110,000), (500, $120,000), (600, $140,000), (700, $150,000), (800, $160,000), (900, $170,000), (1000, $180,000), (1100, $190,000), (1200, $200,000), (1300, $210,000), (1400, $230,000), (1500, $240,000), (1600, $250,000), (1700, $270,000), (1800, $280,000), (1900, $285,000), and (2,000, 290,000). The line for outsource, rises through the following points. (100, $10,000), (200, $40,000), (300, $60,000), (400, 100,000), (500, 110,000), (600, $120,000), (700, $130,000), (800, $150,000), (900, $160,000), (1000, $180,000), (1100, $200,000), (1200, $210,000), (1300, $230,000), (1400, $240,000), (1500, $270,000), (1600, $300,000), (1700, $310,000), (1800, $320,000), (1,900, $330,000), and (2,000, $350,000). The two lines intersect each other at (1000, $180,000). A dashed vertical line from (1000, 0) is drawn through the point of intersection. (1000, 0) is labeled, break even volume. The part of the graph to the left of the dashed vertical line is labeled, outsourcing more economical, while that to the right, is labeled, manufacturing more economical. All values estimated."/>
          <p:cNvPicPr preferRelativeResize="0"/>
          <p:nvPr/>
        </p:nvPicPr>
        <p:blipFill rotWithShape="1">
          <a:blip r:embed="rId3">
            <a:alphaModFix/>
          </a:blip>
          <a:srcRect/>
          <a:stretch/>
        </p:blipFill>
        <p:spPr>
          <a:xfrm>
            <a:off x="1202267" y="1591734"/>
            <a:ext cx="6443472" cy="3907536"/>
          </a:xfrm>
          <a:prstGeom prst="rect">
            <a:avLst/>
          </a:prstGeom>
          <a:noFill/>
          <a:ln>
            <a:noFill/>
          </a:ln>
        </p:spPr>
      </p:pic>
      <p:sp>
        <p:nvSpPr>
          <p:cNvPr id="2" name="Slide Number Placeholder 1">
            <a:extLst>
              <a:ext uri="{FF2B5EF4-FFF2-40B4-BE49-F238E27FC236}">
                <a16:creationId xmlns:a16="http://schemas.microsoft.com/office/drawing/2014/main" id="{A6FEB9DD-2654-4EEE-B364-644BD6D96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3" name="Date Placeholder 2">
            <a:extLst>
              <a:ext uri="{FF2B5EF4-FFF2-40B4-BE49-F238E27FC236}">
                <a16:creationId xmlns:a16="http://schemas.microsoft.com/office/drawing/2014/main" id="{879E2DD1-4BCB-4D48-9E13-81E7B9962813}"/>
              </a:ext>
            </a:extLst>
          </p:cNvPr>
          <p:cNvSpPr>
            <a:spLocks noGrp="1"/>
          </p:cNvSpPr>
          <p:nvPr>
            <p:ph type="dt" idx="10"/>
          </p:nvPr>
        </p:nvSpPr>
        <p:spPr/>
        <p:txBody>
          <a:bodyPr/>
          <a:lstStyle/>
          <a:p>
            <a:fld id="{88CCAE8A-DA73-4E62-BDD1-FA562FF96564}" type="datetime1">
              <a:rPr lang="en-US" smtClean="0"/>
              <a:t>9/1/2021</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Predictive Models</a:t>
            </a:r>
            <a:endParaRPr>
              <a:latin typeface="Arial"/>
              <a:ea typeface="Arial"/>
              <a:cs typeface="Arial"/>
              <a:sym typeface="Arial"/>
            </a:endParaRPr>
          </a:p>
        </p:txBody>
      </p:sp>
      <p:sp>
        <p:nvSpPr>
          <p:cNvPr id="425" name="Google Shape;425;p59"/>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b="1" dirty="0">
                <a:latin typeface="Arial"/>
                <a:ea typeface="Arial"/>
                <a:cs typeface="Arial"/>
                <a:sym typeface="Arial"/>
              </a:rPr>
              <a:t>Predictive models </a:t>
            </a:r>
            <a:r>
              <a:rPr lang="en-US" dirty="0">
                <a:latin typeface="Arial"/>
                <a:ea typeface="Arial"/>
                <a:cs typeface="Arial"/>
                <a:sym typeface="Arial"/>
              </a:rPr>
              <a:t>focus on what will happen in the future. </a:t>
            </a:r>
            <a:endParaRPr dirty="0">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dirty="0">
                <a:latin typeface="Arial"/>
                <a:ea typeface="Arial"/>
                <a:cs typeface="Arial"/>
                <a:sym typeface="Arial"/>
              </a:rPr>
              <a:t>Many predictive models are developed by analyzing historical data and </a:t>
            </a:r>
            <a:r>
              <a:rPr lang="en-US" i="1" dirty="0">
                <a:solidFill>
                  <a:schemeClr val="tx2"/>
                </a:solidFill>
                <a:latin typeface="Arial"/>
                <a:ea typeface="Arial"/>
                <a:cs typeface="Arial"/>
                <a:sym typeface="Arial"/>
              </a:rPr>
              <a:t>assuming that the past is representative of the future</a:t>
            </a:r>
            <a:r>
              <a:rPr lang="en-US" dirty="0">
                <a:latin typeface="Arial"/>
                <a:ea typeface="Arial"/>
                <a:cs typeface="Arial"/>
                <a:sym typeface="Arial"/>
              </a:rPr>
              <a:t>.</a:t>
            </a:r>
            <a:endParaRPr dirty="0">
              <a:latin typeface="Arial"/>
              <a:ea typeface="Arial"/>
              <a:cs typeface="Arial"/>
              <a:sym typeface="Arial"/>
            </a:endParaRPr>
          </a:p>
        </p:txBody>
      </p:sp>
      <p:sp>
        <p:nvSpPr>
          <p:cNvPr id="2" name="Slide Number Placeholder 1">
            <a:extLst>
              <a:ext uri="{FF2B5EF4-FFF2-40B4-BE49-F238E27FC236}">
                <a16:creationId xmlns:a16="http://schemas.microsoft.com/office/drawing/2014/main" id="{69326ABB-FD7B-4C75-A963-0ED6C5A14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3" name="Date Placeholder 2">
            <a:extLst>
              <a:ext uri="{FF2B5EF4-FFF2-40B4-BE49-F238E27FC236}">
                <a16:creationId xmlns:a16="http://schemas.microsoft.com/office/drawing/2014/main" id="{C97C3A1F-C6EB-4B4D-9DA7-C3A2C01D1797}"/>
              </a:ext>
            </a:extLst>
          </p:cNvPr>
          <p:cNvSpPr>
            <a:spLocks noGrp="1"/>
          </p:cNvSpPr>
          <p:nvPr>
            <p:ph type="dt" idx="10"/>
          </p:nvPr>
        </p:nvSpPr>
        <p:spPr/>
        <p:txBody>
          <a:bodyPr/>
          <a:lstStyle/>
          <a:p>
            <a:fld id="{3D63CB7D-47CF-4FE1-BACE-AC539BBE9779}" type="datetime1">
              <a:rPr lang="en-US" smtClean="0"/>
              <a:t>9/1/2021</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1.5: A Sales-Promotion Decision Model</a:t>
            </a:r>
            <a:endParaRPr sz="3600" b="1" i="0" u="none" strike="noStrike" cap="none">
              <a:solidFill>
                <a:srgbClr val="007FA3"/>
              </a:solidFill>
              <a:latin typeface="Arial"/>
              <a:ea typeface="Arial"/>
              <a:cs typeface="Arial"/>
              <a:sym typeface="Arial"/>
            </a:endParaRPr>
          </a:p>
        </p:txBody>
      </p:sp>
      <p:sp>
        <p:nvSpPr>
          <p:cNvPr id="431" name="Google Shape;431;p60"/>
          <p:cNvSpPr txBox="1">
            <a:spLocks noGrp="1"/>
          </p:cNvSpPr>
          <p:nvPr>
            <p:ph type="body" idx="1"/>
          </p:nvPr>
        </p:nvSpPr>
        <p:spPr>
          <a:xfrm>
            <a:off x="457200" y="1600200"/>
            <a:ext cx="8229600" cy="3877954"/>
          </a:xfrm>
          <a:prstGeom prst="rect">
            <a:avLst/>
          </a:prstGeom>
          <a:noFill/>
          <a:ln>
            <a:noFill/>
          </a:ln>
        </p:spPr>
        <p:txBody>
          <a:bodyPr spcFirstLastPara="1" wrap="square" lIns="91425" tIns="91425" rIns="91425" bIns="91425" anchor="t" anchorCtr="0">
            <a:noAutofit/>
          </a:bodyPr>
          <a:lstStyle/>
          <a:p>
            <a:pPr marL="342900" indent="-342900">
              <a:spcBef>
                <a:spcPts val="0"/>
              </a:spcBef>
              <a:buSzPts val="2400"/>
            </a:pPr>
            <a:r>
              <a:rPr lang="en-US" sz="2400" b="0" i="0" u="none" strike="noStrike" cap="none" dirty="0">
                <a:solidFill>
                  <a:srgbClr val="000000"/>
                </a:solidFill>
                <a:latin typeface="Arial"/>
                <a:ea typeface="Arial"/>
                <a:cs typeface="Arial"/>
                <a:sym typeface="Arial"/>
              </a:rPr>
              <a:t>In the grocery industry, managers typically need to know how best to use </a:t>
            </a:r>
            <a:r>
              <a:rPr lang="en-US" sz="2400" b="0" i="1" u="none" strike="noStrike" cap="none" dirty="0">
                <a:solidFill>
                  <a:schemeClr val="accent1"/>
                </a:solidFill>
                <a:latin typeface="Arial"/>
                <a:ea typeface="Arial"/>
                <a:cs typeface="Arial"/>
                <a:sym typeface="Arial"/>
              </a:rPr>
              <a:t>pricing, coupons, and advertising </a:t>
            </a:r>
            <a:r>
              <a:rPr lang="en-US" sz="2400" b="0" i="0" u="none" strike="noStrike" cap="none" dirty="0">
                <a:solidFill>
                  <a:srgbClr val="000000"/>
                </a:solidFill>
                <a:latin typeface="Arial"/>
                <a:ea typeface="Arial"/>
                <a:cs typeface="Arial"/>
                <a:sym typeface="Arial"/>
              </a:rPr>
              <a:t>strategies to </a:t>
            </a:r>
            <a:r>
              <a:rPr lang="en-US" sz="2400" b="0" i="0" u="none" strike="noStrike" cap="none" dirty="0">
                <a:solidFill>
                  <a:schemeClr val="accent1"/>
                </a:solidFill>
                <a:latin typeface="Arial"/>
                <a:ea typeface="Arial"/>
                <a:cs typeface="Arial"/>
                <a:sym typeface="Arial"/>
              </a:rPr>
              <a:t>influence sales</a:t>
            </a:r>
            <a:r>
              <a:rPr lang="en-US" sz="2400" b="0" i="0" u="none" strike="noStrike" cap="none" dirty="0">
                <a:solidFill>
                  <a:srgbClr val="000000"/>
                </a:solidFill>
                <a:latin typeface="Arial"/>
                <a:ea typeface="Arial"/>
                <a:cs typeface="Arial"/>
                <a:sym typeface="Arial"/>
              </a:rPr>
              <a:t>. </a:t>
            </a:r>
          </a:p>
          <a:p>
            <a:pPr marL="342900" indent="-342900">
              <a:spcBef>
                <a:spcPts val="0"/>
              </a:spcBef>
              <a:buSzPts val="2400"/>
            </a:pPr>
            <a:r>
              <a:rPr lang="en-US" sz="2400" b="0" i="0" u="none" strike="noStrike" cap="none" dirty="0">
                <a:solidFill>
                  <a:srgbClr val="000000"/>
                </a:solidFill>
                <a:latin typeface="Arial"/>
                <a:ea typeface="Arial"/>
                <a:cs typeface="Arial"/>
                <a:sym typeface="Arial"/>
              </a:rPr>
              <a:t>Grocers often study the relationship of sales volume to these strategies by </a:t>
            </a:r>
            <a:r>
              <a:rPr lang="en-US" sz="2400" b="0" i="1" u="none" strike="noStrike" cap="none" dirty="0">
                <a:solidFill>
                  <a:srgbClr val="FF0000"/>
                </a:solidFill>
                <a:latin typeface="Arial"/>
                <a:ea typeface="Arial"/>
                <a:cs typeface="Arial"/>
                <a:sym typeface="Arial"/>
              </a:rPr>
              <a:t>conducting controlled experiments </a:t>
            </a:r>
            <a:r>
              <a:rPr lang="en-US" sz="2400" b="0" i="0" u="none" strike="noStrike" cap="none" dirty="0">
                <a:solidFill>
                  <a:srgbClr val="000000"/>
                </a:solidFill>
                <a:latin typeface="Arial"/>
                <a:ea typeface="Arial"/>
                <a:cs typeface="Arial"/>
                <a:sym typeface="Arial"/>
              </a:rPr>
              <a:t>to identify the relationship between them and sales volumes. </a:t>
            </a:r>
          </a:p>
          <a:p>
            <a:pPr marL="342900" indent="-342900">
              <a:spcBef>
                <a:spcPts val="0"/>
              </a:spcBef>
              <a:buSzPts val="2400"/>
            </a:pPr>
            <a:r>
              <a:rPr lang="en-US" sz="2400" b="0" i="0" u="none" strike="noStrike" cap="none" dirty="0">
                <a:solidFill>
                  <a:srgbClr val="000000"/>
                </a:solidFill>
                <a:latin typeface="Arial"/>
                <a:ea typeface="Arial"/>
                <a:cs typeface="Arial"/>
                <a:sym typeface="Arial"/>
              </a:rPr>
              <a:t>That is, they implement different combinations of pricing, coupons, and advertising, observe the sales that result, and use analytics to develop a predictive model of sales as a function of these decision strategies.</a:t>
            </a:r>
            <a:endParaRPr sz="2400"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81DF332-5B54-4A00-A57B-C0AAAC9E4E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Date Placeholder 2">
            <a:extLst>
              <a:ext uri="{FF2B5EF4-FFF2-40B4-BE49-F238E27FC236}">
                <a16:creationId xmlns:a16="http://schemas.microsoft.com/office/drawing/2014/main" id="{36C36DC0-83FC-4FAC-B462-03BCC43B2B05}"/>
              </a:ext>
            </a:extLst>
          </p:cNvPr>
          <p:cNvSpPr>
            <a:spLocks noGrp="1"/>
          </p:cNvSpPr>
          <p:nvPr>
            <p:ph type="dt" idx="10"/>
          </p:nvPr>
        </p:nvSpPr>
        <p:spPr/>
        <p:txBody>
          <a:bodyPr/>
          <a:lstStyle/>
          <a:p>
            <a:fld id="{699C0B2F-90EE-4024-8B06-D627C9A078A7}" type="datetime1">
              <a:rPr lang="en-US" smtClean="0"/>
              <a:t>9/1/2021</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1.5 Model</a:t>
            </a:r>
            <a:endParaRPr/>
          </a:p>
        </p:txBody>
      </p:sp>
      <p:pic>
        <p:nvPicPr>
          <p:cNvPr id="437" name="Google Shape;437;p61" descr="A table has the following column headings from left to right. Week, price, in dollars, coupon (0, 1), advertising, in dollars, store 1 sales in units, store 2 sales in units, and store 3 sales in units. The row entries are as follows. Row 1. 1, $6.99, 0, $0, 501, 510, 481. Row 2. 2, $6.99, 0, $150, 772, 748, 775. Row 3. 3, $6.99, 1, $0, 554, 528, 506. Row 4. 4, $6.99, 1, $150, 838, 785, 834. Row 5. 5, $6.49, 0, $0, 521, 519, 500. Row 6. 6, $6.49, 0, $150, 723, 790, 723. Row 7. 7, $6.49, 1, $0, 510, 556, 520. Row 8. 8, $6.49, 1, $150, 818, 773, 800. Row 9. 9, $7.59, 0, $0, 479, 491, 486. Row 10. 10, $7.59, 0, $150, 825, 822, 757. Row 11. 11, $7.59, 1, $0, 533, 513, 540. Row 12. 12, $7.59, 1, $150, 839, 791, 832. Row 13. 13, $5.49, 0, $0, 484, 480, 508. Row 14. 14, $5.49, 0, $150, 686, 683, 708. Row 15. 15, $5.49, 1, $0, 543, 531, 530. Row 16. 16, $5.49, 1, $150, 767, 743, 779."/>
          <p:cNvPicPr preferRelativeResize="0"/>
          <p:nvPr/>
        </p:nvPicPr>
        <p:blipFill rotWithShape="1">
          <a:blip r:embed="rId3">
            <a:alphaModFix/>
          </a:blip>
          <a:srcRect/>
          <a:stretch/>
        </p:blipFill>
        <p:spPr>
          <a:xfrm>
            <a:off x="682217" y="1633403"/>
            <a:ext cx="4500346" cy="4129013"/>
          </a:xfrm>
          <a:prstGeom prst="rect">
            <a:avLst/>
          </a:prstGeom>
          <a:noFill/>
          <a:ln>
            <a:noFill/>
          </a:ln>
        </p:spPr>
      </p:pic>
      <p:sp>
        <p:nvSpPr>
          <p:cNvPr id="438" name="Google Shape;438;p61"/>
          <p:cNvSpPr txBox="1">
            <a:spLocks noGrp="1"/>
          </p:cNvSpPr>
          <p:nvPr>
            <p:ph type="body" idx="1"/>
          </p:nvPr>
        </p:nvSpPr>
        <p:spPr>
          <a:xfrm>
            <a:off x="5524500" y="1600201"/>
            <a:ext cx="3162300" cy="6476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1200"/>
              <a:buNone/>
            </a:pPr>
            <a:r>
              <a:rPr lang="en-US" sz="1200">
                <a:solidFill>
                  <a:srgbClr val="000000"/>
                </a:solidFill>
                <a:latin typeface="Arial"/>
                <a:ea typeface="Arial"/>
                <a:cs typeface="Arial"/>
                <a:sym typeface="Arial"/>
              </a:rPr>
              <a:t>Model:</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1200"/>
              <a:buNone/>
            </a:pPr>
            <a:r>
              <a:rPr lang="en-US" sz="1200">
                <a:solidFill>
                  <a:srgbClr val="000000"/>
                </a:solidFill>
                <a:latin typeface="Arial"/>
                <a:ea typeface="Arial"/>
                <a:cs typeface="Arial"/>
                <a:sym typeface="Arial"/>
              </a:rPr>
              <a:t>Total Sales = 1105.55 + 56.18 x Price + 123.88 x Coupon + 5.25 x Advertising</a:t>
            </a:r>
            <a:endParaRPr sz="1200">
              <a:solidFill>
                <a:srgbClr val="000000"/>
              </a:solidFill>
              <a:latin typeface="Arial"/>
              <a:ea typeface="Arial"/>
              <a:cs typeface="Arial"/>
              <a:sym typeface="Arial"/>
            </a:endParaRPr>
          </a:p>
        </p:txBody>
      </p:sp>
      <p:sp>
        <p:nvSpPr>
          <p:cNvPr id="439" name="Google Shape;439;p61"/>
          <p:cNvSpPr txBox="1">
            <a:spLocks noGrp="1"/>
          </p:cNvSpPr>
          <p:nvPr>
            <p:ph type="body" idx="2"/>
          </p:nvPr>
        </p:nvSpPr>
        <p:spPr>
          <a:xfrm>
            <a:off x="5524500" y="4935164"/>
            <a:ext cx="3162300" cy="82725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1200">
                <a:solidFill>
                  <a:srgbClr val="000000"/>
                </a:solidFill>
                <a:latin typeface="Arial"/>
                <a:ea typeface="Arial"/>
                <a:cs typeface="Arial"/>
                <a:sym typeface="Arial"/>
              </a:rPr>
              <a:t>If the price is $6.99, no coupons are offered, and no advertising is done (the experiment corresponding to week 1), the model estimates sales as</a:t>
            </a:r>
            <a:endParaRPr sz="1200">
              <a:solidFill>
                <a:srgbClr val="000000"/>
              </a:solidFill>
              <a:latin typeface="Arial"/>
              <a:ea typeface="Arial"/>
              <a:cs typeface="Arial"/>
              <a:sym typeface="Arial"/>
            </a:endParaRPr>
          </a:p>
        </p:txBody>
      </p:sp>
      <p:sp>
        <p:nvSpPr>
          <p:cNvPr id="440" name="Google Shape;440;p61"/>
          <p:cNvSpPr txBox="1">
            <a:spLocks noGrp="1"/>
          </p:cNvSpPr>
          <p:nvPr>
            <p:ph type="body" idx="3"/>
          </p:nvPr>
        </p:nvSpPr>
        <p:spPr>
          <a:xfrm>
            <a:off x="457200" y="5947074"/>
            <a:ext cx="8229600" cy="27218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1200"/>
              <a:buNone/>
            </a:pPr>
            <a:r>
              <a:rPr lang="en-US" sz="1200">
                <a:solidFill>
                  <a:srgbClr val="000000"/>
                </a:solidFill>
                <a:latin typeface="Arial"/>
                <a:ea typeface="Arial"/>
                <a:cs typeface="Arial"/>
                <a:sym typeface="Arial"/>
              </a:rPr>
              <a:t>Total Sales = 1105.55 + 56.18 x 6.99 + 123.88 x 0 + 5.25 x 0 = 1,498.25 units</a:t>
            </a:r>
            <a:endParaRPr sz="12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1166F6D-51F8-4BE9-B22A-5FEBCA94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3" name="Date Placeholder 2">
            <a:extLst>
              <a:ext uri="{FF2B5EF4-FFF2-40B4-BE49-F238E27FC236}">
                <a16:creationId xmlns:a16="http://schemas.microsoft.com/office/drawing/2014/main" id="{B9FDDCDE-E97E-494E-A4CF-CCA5E1C25DFA}"/>
              </a:ext>
            </a:extLst>
          </p:cNvPr>
          <p:cNvSpPr>
            <a:spLocks noGrp="1"/>
          </p:cNvSpPr>
          <p:nvPr>
            <p:ph type="dt" idx="10"/>
          </p:nvPr>
        </p:nvSpPr>
        <p:spPr/>
        <p:txBody>
          <a:bodyPr/>
          <a:lstStyle/>
          <a:p>
            <a:fld id="{AD5FE742-A1EC-41F5-9ACE-86D24CFCAB7C}" type="datetime1">
              <a:rPr lang="en-US" smtClean="0"/>
              <a:t>9/1/2021</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Prescriptive Models</a:t>
            </a:r>
            <a:endParaRPr sz="3600" b="1" i="0" u="none" strike="noStrike" cap="none">
              <a:solidFill>
                <a:srgbClr val="007FA3"/>
              </a:solidFill>
              <a:latin typeface="Arial"/>
              <a:ea typeface="Arial"/>
              <a:cs typeface="Arial"/>
              <a:sym typeface="Arial"/>
            </a:endParaRPr>
          </a:p>
        </p:txBody>
      </p:sp>
      <p:sp>
        <p:nvSpPr>
          <p:cNvPr id="446" name="Google Shape;446;p62"/>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0"/>
              </a:spcBef>
              <a:spcAft>
                <a:spcPts val="0"/>
              </a:spcAft>
              <a:buClr>
                <a:srgbClr val="007FA3"/>
              </a:buClr>
              <a:buSzPts val="2700"/>
              <a:buFont typeface="Arial"/>
              <a:buChar char="•"/>
            </a:pPr>
            <a:r>
              <a:rPr lang="en-US" sz="2400" b="1" i="0" u="none" strike="noStrike" cap="none" dirty="0">
                <a:solidFill>
                  <a:srgbClr val="000000"/>
                </a:solidFill>
                <a:latin typeface="Arial"/>
                <a:ea typeface="Arial"/>
                <a:cs typeface="Arial"/>
                <a:sym typeface="Arial"/>
              </a:rPr>
              <a:t>Prescriptive models </a:t>
            </a:r>
            <a:r>
              <a:rPr lang="en-US" sz="2400" b="0" i="0" u="none" strike="noStrike" cap="none" dirty="0">
                <a:solidFill>
                  <a:srgbClr val="000000"/>
                </a:solidFill>
                <a:latin typeface="Arial"/>
                <a:ea typeface="Arial"/>
                <a:cs typeface="Arial"/>
                <a:sym typeface="Arial"/>
              </a:rPr>
              <a:t>help decision makers identify the best solution to a decision problem.</a:t>
            </a:r>
            <a:endParaRPr sz="2400"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sz="2400" b="1" i="0" u="none" strike="noStrike" cap="none" dirty="0">
                <a:solidFill>
                  <a:srgbClr val="000000"/>
                </a:solidFill>
                <a:latin typeface="Arial"/>
                <a:ea typeface="Arial"/>
                <a:cs typeface="Arial"/>
                <a:sym typeface="Arial"/>
              </a:rPr>
              <a:t>Optimization</a:t>
            </a:r>
            <a:r>
              <a:rPr lang="en-US" sz="2400" b="0" i="0" u="none" strike="noStrike" cap="none" dirty="0">
                <a:solidFill>
                  <a:srgbClr val="000000"/>
                </a:solidFill>
                <a:latin typeface="Arial"/>
                <a:ea typeface="Arial"/>
                <a:cs typeface="Arial"/>
                <a:sym typeface="Arial"/>
              </a:rPr>
              <a:t> - finding values of decision variables that minimize (or maximize) something such as cost (or profit)</a:t>
            </a:r>
            <a:endParaRPr sz="2400" dirty="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400" b="1" i="0" u="none" strike="noStrike" cap="none" dirty="0">
                <a:solidFill>
                  <a:srgbClr val="000000"/>
                </a:solidFill>
                <a:latin typeface="Arial"/>
                <a:ea typeface="Arial"/>
                <a:cs typeface="Arial"/>
                <a:sym typeface="Arial"/>
              </a:rPr>
              <a:t>Objective function </a:t>
            </a:r>
            <a:r>
              <a:rPr lang="en-US" sz="2400" b="0" i="0" u="none" strike="noStrike" cap="none" dirty="0">
                <a:solidFill>
                  <a:srgbClr val="000000"/>
                </a:solidFill>
                <a:latin typeface="Arial"/>
                <a:ea typeface="Arial"/>
                <a:cs typeface="Arial"/>
                <a:sym typeface="Arial"/>
              </a:rPr>
              <a:t>- the equation that minimizes (or maximizes) the quantity of interest</a:t>
            </a:r>
            <a:endParaRPr sz="2400" dirty="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400" b="1" i="0" u="none" strike="noStrike" cap="none" dirty="0">
                <a:solidFill>
                  <a:srgbClr val="000000"/>
                </a:solidFill>
                <a:latin typeface="Arial"/>
                <a:ea typeface="Arial"/>
                <a:cs typeface="Arial"/>
                <a:sym typeface="Arial"/>
              </a:rPr>
              <a:t>Optimal solution </a:t>
            </a:r>
            <a:r>
              <a:rPr lang="en-US" sz="2400" b="0" i="0" u="none" strike="noStrike" cap="none" dirty="0">
                <a:solidFill>
                  <a:srgbClr val="000000"/>
                </a:solidFill>
                <a:latin typeface="Arial"/>
                <a:ea typeface="Arial"/>
                <a:cs typeface="Arial"/>
                <a:sym typeface="Arial"/>
              </a:rPr>
              <a:t>- values of the decision variables at the minimum (or maximum) point</a:t>
            </a:r>
          </a:p>
          <a:p>
            <a:pPr marL="741553" marR="0" lvl="1" indent="-284353" algn="l" rtl="0">
              <a:lnSpc>
                <a:spcPct val="100000"/>
              </a:lnSpc>
              <a:spcBef>
                <a:spcPts val="600"/>
              </a:spcBef>
              <a:spcAft>
                <a:spcPts val="0"/>
              </a:spcAft>
              <a:buClr>
                <a:srgbClr val="007FA3"/>
              </a:buClr>
              <a:buSzPts val="2400"/>
              <a:buFont typeface="Arial"/>
              <a:buChar char="–"/>
            </a:pPr>
            <a:endParaRPr lang="en-US" sz="2400" dirty="0">
              <a:solidFill>
                <a:srgbClr val="000000"/>
              </a:solidFill>
            </a:endParaRPr>
          </a:p>
          <a:p>
            <a:pPr marL="284353" indent="-284353">
              <a:spcBef>
                <a:spcPts val="600"/>
              </a:spcBef>
              <a:buSzPts val="2400"/>
              <a:buFont typeface="Arial"/>
              <a:buChar char="–"/>
            </a:pPr>
            <a:r>
              <a:rPr lang="en-US" sz="2400" dirty="0">
                <a:solidFill>
                  <a:srgbClr val="000000"/>
                </a:solidFill>
                <a:latin typeface="Arial"/>
                <a:ea typeface="Arial"/>
                <a:cs typeface="Arial"/>
                <a:sym typeface="Arial"/>
              </a:rPr>
              <a:t>Let’s revisit the sales-promotion example.</a:t>
            </a:r>
            <a:endParaRPr sz="2400" dirty="0">
              <a:latin typeface="Arial"/>
              <a:ea typeface="Arial"/>
              <a:cs typeface="Arial"/>
              <a:sym typeface="Arial"/>
            </a:endParaRPr>
          </a:p>
        </p:txBody>
      </p:sp>
      <p:sp>
        <p:nvSpPr>
          <p:cNvPr id="2" name="Slide Number Placeholder 1">
            <a:extLst>
              <a:ext uri="{FF2B5EF4-FFF2-40B4-BE49-F238E27FC236}">
                <a16:creationId xmlns:a16="http://schemas.microsoft.com/office/drawing/2014/main" id="{C136866B-2C61-430D-92B3-16C8A0429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3" name="Date Placeholder 2">
            <a:extLst>
              <a:ext uri="{FF2B5EF4-FFF2-40B4-BE49-F238E27FC236}">
                <a16:creationId xmlns:a16="http://schemas.microsoft.com/office/drawing/2014/main" id="{D9682C6A-FF67-40CE-A7DB-95C195B6CB45}"/>
              </a:ext>
            </a:extLst>
          </p:cNvPr>
          <p:cNvSpPr>
            <a:spLocks noGrp="1"/>
          </p:cNvSpPr>
          <p:nvPr>
            <p:ph type="dt" idx="10"/>
          </p:nvPr>
        </p:nvSpPr>
        <p:spPr/>
        <p:txBody>
          <a:bodyPr/>
          <a:lstStyle/>
          <a:p>
            <a:fld id="{4C6D5881-171F-4E6A-85EE-9116FEBA4F5B}" type="datetime1">
              <a:rPr lang="en-US" smtClean="0"/>
              <a:t>9/1/2021</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6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1.6: A Prescriptive Pricing Model</a:t>
            </a:r>
            <a:endParaRPr/>
          </a:p>
        </p:txBody>
      </p:sp>
      <p:sp>
        <p:nvSpPr>
          <p:cNvPr id="452" name="Google Shape;452;p63"/>
          <p:cNvSpPr txBox="1">
            <a:spLocks noGrp="1"/>
          </p:cNvSpPr>
          <p:nvPr>
            <p:ph type="body" idx="1"/>
          </p:nvPr>
        </p:nvSpPr>
        <p:spPr>
          <a:xfrm>
            <a:off x="457200" y="1600200"/>
            <a:ext cx="8229600" cy="154304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A firm wishes to determine the best pricing for one of its products in order to maximize revenue.</a:t>
            </a:r>
            <a:endParaRPr/>
          </a:p>
          <a:p>
            <a:pPr marL="256032" lvl="0" indent="-256032"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Analysts determined the following model:</a:t>
            </a:r>
            <a:endParaRPr/>
          </a:p>
        </p:txBody>
      </p:sp>
      <p:sp>
        <p:nvSpPr>
          <p:cNvPr id="453" name="Google Shape;453;p63"/>
          <p:cNvSpPr txBox="1">
            <a:spLocks noGrp="1"/>
          </p:cNvSpPr>
          <p:nvPr>
            <p:ph type="body" idx="2"/>
          </p:nvPr>
        </p:nvSpPr>
        <p:spPr>
          <a:xfrm>
            <a:off x="1223962" y="3288945"/>
            <a:ext cx="4702635" cy="539113"/>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400">
                <a:latin typeface="Arial"/>
                <a:ea typeface="Arial"/>
                <a:cs typeface="Arial"/>
                <a:sym typeface="Arial"/>
              </a:rPr>
              <a:t>Sales = −2.9485 × Price + 3,240.9</a:t>
            </a:r>
            <a:endParaRPr sz="2400">
              <a:latin typeface="Arial"/>
              <a:ea typeface="Arial"/>
              <a:cs typeface="Arial"/>
              <a:sym typeface="Arial"/>
            </a:endParaRPr>
          </a:p>
        </p:txBody>
      </p:sp>
      <p:sp>
        <p:nvSpPr>
          <p:cNvPr id="454" name="Google Shape;454;p63"/>
          <p:cNvSpPr txBox="1">
            <a:spLocks noGrp="1"/>
          </p:cNvSpPr>
          <p:nvPr>
            <p:ph type="body" idx="3"/>
          </p:nvPr>
        </p:nvSpPr>
        <p:spPr>
          <a:xfrm>
            <a:off x="1463675" y="3930624"/>
            <a:ext cx="4223210" cy="560917"/>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400">
                <a:latin typeface="Arial"/>
                <a:ea typeface="Arial"/>
                <a:cs typeface="Arial"/>
                <a:sym typeface="Arial"/>
              </a:rPr>
              <a:t>Total Revenue = Price × Sales</a:t>
            </a:r>
            <a:endParaRPr sz="2400">
              <a:latin typeface="Arial"/>
              <a:ea typeface="Arial"/>
              <a:cs typeface="Arial"/>
              <a:sym typeface="Arial"/>
            </a:endParaRPr>
          </a:p>
        </p:txBody>
      </p:sp>
      <p:pic>
        <p:nvPicPr>
          <p:cNvPr id="455" name="Google Shape;455;p63" descr="equals price times left parenthesis negative 2.9485 times price + 3,240.9 right parenthesis"/>
          <p:cNvPicPr preferRelativeResize="0"/>
          <p:nvPr/>
        </p:nvPicPr>
        <p:blipFill rotWithShape="1">
          <a:blip r:embed="rId3">
            <a:alphaModFix/>
          </a:blip>
          <a:srcRect/>
          <a:stretch/>
        </p:blipFill>
        <p:spPr>
          <a:xfrm>
            <a:off x="1463675" y="4626790"/>
            <a:ext cx="5156200" cy="355600"/>
          </a:xfrm>
          <a:prstGeom prst="rect">
            <a:avLst/>
          </a:prstGeom>
          <a:noFill/>
          <a:ln>
            <a:noFill/>
          </a:ln>
        </p:spPr>
      </p:pic>
      <p:pic>
        <p:nvPicPr>
          <p:cNvPr id="456" name="Google Shape;456;p63" descr="equals negative 2.9485 times price squared + 3,240.9 times price"/>
          <p:cNvPicPr preferRelativeResize="0"/>
          <p:nvPr/>
        </p:nvPicPr>
        <p:blipFill rotWithShape="1">
          <a:blip r:embed="rId4">
            <a:alphaModFix/>
          </a:blip>
          <a:srcRect/>
          <a:stretch/>
        </p:blipFill>
        <p:spPr>
          <a:xfrm>
            <a:off x="1463675" y="5119542"/>
            <a:ext cx="5194300" cy="406400"/>
          </a:xfrm>
          <a:prstGeom prst="rect">
            <a:avLst/>
          </a:prstGeom>
          <a:noFill/>
          <a:ln>
            <a:noFill/>
          </a:ln>
        </p:spPr>
      </p:pic>
      <p:sp>
        <p:nvSpPr>
          <p:cNvPr id="457" name="Google Shape;457;p63"/>
          <p:cNvSpPr txBox="1">
            <a:spLocks noGrp="1"/>
          </p:cNvSpPr>
          <p:nvPr>
            <p:ph type="body" idx="4"/>
          </p:nvPr>
        </p:nvSpPr>
        <p:spPr>
          <a:xfrm>
            <a:off x="457200" y="5632347"/>
            <a:ext cx="6686550" cy="587797"/>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Identify the price that maximizes total revenue. </a:t>
            </a:r>
            <a:endParaRPr/>
          </a:p>
        </p:txBody>
      </p:sp>
      <p:sp>
        <p:nvSpPr>
          <p:cNvPr id="2" name="Slide Number Placeholder 1">
            <a:extLst>
              <a:ext uri="{FF2B5EF4-FFF2-40B4-BE49-F238E27FC236}">
                <a16:creationId xmlns:a16="http://schemas.microsoft.com/office/drawing/2014/main" id="{A1F3F90D-A3F4-477F-A978-0EDB2FC8B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3" name="Date Placeholder 2">
            <a:extLst>
              <a:ext uri="{FF2B5EF4-FFF2-40B4-BE49-F238E27FC236}">
                <a16:creationId xmlns:a16="http://schemas.microsoft.com/office/drawing/2014/main" id="{CFC434AD-48D3-49A3-89B2-AA0870B31632}"/>
              </a:ext>
            </a:extLst>
          </p:cNvPr>
          <p:cNvSpPr>
            <a:spLocks noGrp="1"/>
          </p:cNvSpPr>
          <p:nvPr>
            <p:ph type="dt" idx="10"/>
          </p:nvPr>
        </p:nvSpPr>
        <p:spPr/>
        <p:txBody>
          <a:bodyPr/>
          <a:lstStyle/>
          <a:p>
            <a:fld id="{105AC53F-BE02-4FC8-BEC0-E83275BB7ABB}" type="datetime1">
              <a:rPr lang="en-US" smtClean="0"/>
              <a:t>9/1/2021</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61"/>
        <p:cNvGrpSpPr/>
        <p:nvPr/>
      </p:nvGrpSpPr>
      <p:grpSpPr>
        <a:xfrm>
          <a:off x="0" y="0"/>
          <a:ext cx="0" cy="0"/>
          <a:chOff x="0" y="0"/>
          <a:chExt cx="0" cy="0"/>
        </a:xfrm>
      </p:grpSpPr>
      <p:sp>
        <p:nvSpPr>
          <p:cNvPr id="462" name="Google Shape;462;p6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Model Assumptions</a:t>
            </a:r>
            <a:endParaRPr sz="3600" b="1" i="0" u="none" strike="noStrike" cap="none">
              <a:solidFill>
                <a:srgbClr val="007FA3"/>
              </a:solidFill>
              <a:latin typeface="Arial"/>
              <a:ea typeface="Arial"/>
              <a:cs typeface="Arial"/>
              <a:sym typeface="Arial"/>
            </a:endParaRPr>
          </a:p>
        </p:txBody>
      </p:sp>
      <p:sp>
        <p:nvSpPr>
          <p:cNvPr id="463" name="Google Shape;463;p64"/>
          <p:cNvSpPr txBox="1">
            <a:spLocks noGrp="1"/>
          </p:cNvSpPr>
          <p:nvPr>
            <p:ph type="body" idx="1"/>
          </p:nvPr>
        </p:nvSpPr>
        <p:spPr>
          <a:xfrm>
            <a:off x="457200" y="1600200"/>
            <a:ext cx="8229600" cy="46482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b="0" i="0" u="none" strike="noStrike" cap="none">
                <a:solidFill>
                  <a:srgbClr val="000000"/>
                </a:solidFill>
                <a:latin typeface="Arial"/>
                <a:ea typeface="Arial"/>
                <a:cs typeface="Arial"/>
                <a:sym typeface="Arial"/>
              </a:rPr>
              <a:t>Assumptions are made to</a:t>
            </a:r>
            <a:endParaRPr b="0" i="0" u="none" strike="noStrike" cap="none">
              <a:solidFill>
                <a:srgbClr val="000000"/>
              </a:solidFill>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000"/>
              <a:buFont typeface="Arial"/>
              <a:buChar char="–"/>
            </a:pPr>
            <a:r>
              <a:rPr lang="en-US" b="0" i="0" u="none" strike="noStrike" cap="none">
                <a:solidFill>
                  <a:srgbClr val="000000"/>
                </a:solidFill>
                <a:latin typeface="Arial"/>
                <a:ea typeface="Arial"/>
                <a:cs typeface="Arial"/>
                <a:sym typeface="Arial"/>
              </a:rPr>
              <a:t>simplify a model and make it more tractable; that is, able to be easily analyzed or solved.</a:t>
            </a:r>
            <a:endParaRPr b="0" i="0" u="none" strike="noStrike" cap="none">
              <a:solidFill>
                <a:srgbClr val="000000"/>
              </a:solidFill>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000"/>
              <a:buFont typeface="Arial"/>
              <a:buChar char="–"/>
            </a:pPr>
            <a:r>
              <a:rPr lang="en-US" b="0" i="0" u="none" strike="noStrike" cap="none">
                <a:solidFill>
                  <a:srgbClr val="000000"/>
                </a:solidFill>
                <a:latin typeface="Arial"/>
                <a:ea typeface="Arial"/>
                <a:cs typeface="Arial"/>
                <a:sym typeface="Arial"/>
              </a:rPr>
              <a:t>better characterize historical data or past observations.</a:t>
            </a:r>
            <a:endParaRPr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b="0" i="0" u="none" strike="noStrike" cap="none">
                <a:solidFill>
                  <a:srgbClr val="000000"/>
                </a:solidFill>
                <a:latin typeface="Arial"/>
                <a:ea typeface="Arial"/>
                <a:cs typeface="Arial"/>
                <a:sym typeface="Arial"/>
              </a:rPr>
              <a:t>The task of the modeler is to select or build an appropriate model that best represents the behavior of the real situation.</a:t>
            </a:r>
            <a:endParaRPr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9190BCF-0BC1-4014-96E9-55D5FC0FAD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3" name="Date Placeholder 2">
            <a:extLst>
              <a:ext uri="{FF2B5EF4-FFF2-40B4-BE49-F238E27FC236}">
                <a16:creationId xmlns:a16="http://schemas.microsoft.com/office/drawing/2014/main" id="{4AC0D11F-B755-42D1-AE25-96D2D636BC87}"/>
              </a:ext>
            </a:extLst>
          </p:cNvPr>
          <p:cNvSpPr>
            <a:spLocks noGrp="1"/>
          </p:cNvSpPr>
          <p:nvPr>
            <p:ph type="dt" idx="10"/>
          </p:nvPr>
        </p:nvSpPr>
        <p:spPr/>
        <p:txBody>
          <a:bodyPr/>
          <a:lstStyle/>
          <a:p>
            <a:fld id="{499B5E67-8F1F-495C-923A-EF96D864907E}" type="datetime1">
              <a:rPr lang="en-US" smtClean="0"/>
              <a:t>9/1/2021</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6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Model Assumptions - Example</a:t>
            </a:r>
            <a:endParaRPr sz="3600" b="1" i="0" u="none" strike="noStrike" cap="none">
              <a:solidFill>
                <a:srgbClr val="007FA3"/>
              </a:solidFill>
              <a:latin typeface="Arial"/>
              <a:ea typeface="Arial"/>
              <a:cs typeface="Arial"/>
              <a:sym typeface="Arial"/>
            </a:endParaRPr>
          </a:p>
        </p:txBody>
      </p:sp>
      <p:sp>
        <p:nvSpPr>
          <p:cNvPr id="469" name="Google Shape;469;p65"/>
          <p:cNvSpPr txBox="1">
            <a:spLocks noGrp="1"/>
          </p:cNvSpPr>
          <p:nvPr>
            <p:ph type="body" idx="1"/>
          </p:nvPr>
        </p:nvSpPr>
        <p:spPr>
          <a:xfrm>
            <a:off x="457200" y="1600200"/>
            <a:ext cx="8229600" cy="46482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b="0" i="0" u="none" strike="noStrike" cap="none">
                <a:solidFill>
                  <a:srgbClr val="000000"/>
                </a:solidFill>
                <a:latin typeface="Arial"/>
                <a:ea typeface="Arial"/>
                <a:cs typeface="Arial"/>
                <a:sym typeface="Arial"/>
              </a:rPr>
              <a:t>Economic theory tells us that demand for a product is negatively related to its price. Thus, as prices increase, demand falls, and vice versa (modeled by </a:t>
            </a:r>
            <a:r>
              <a:rPr lang="en-US" b="1" i="0" u="none" strike="noStrike" cap="none">
                <a:solidFill>
                  <a:srgbClr val="000000"/>
                </a:solidFill>
                <a:latin typeface="Arial"/>
                <a:ea typeface="Arial"/>
                <a:cs typeface="Arial"/>
                <a:sym typeface="Arial"/>
              </a:rPr>
              <a:t>price elasticity </a:t>
            </a:r>
            <a:r>
              <a:rPr lang="en-US">
                <a:solidFill>
                  <a:srgbClr val="000000"/>
                </a:solidFill>
                <a:latin typeface="Arial"/>
                <a:ea typeface="Arial"/>
                <a:cs typeface="Arial"/>
                <a:sym typeface="Arial"/>
              </a:rPr>
              <a:t>-</a:t>
            </a:r>
            <a:r>
              <a:rPr lang="en-US" b="0" i="0" u="none" strike="noStrike" cap="none">
                <a:solidFill>
                  <a:srgbClr val="000000"/>
                </a:solidFill>
                <a:latin typeface="Arial"/>
                <a:ea typeface="Arial"/>
                <a:cs typeface="Arial"/>
                <a:sym typeface="Arial"/>
              </a:rPr>
              <a:t> the ratio of the percentage change in demand to the percentage change in price).</a:t>
            </a:r>
            <a:endParaRPr/>
          </a:p>
          <a:p>
            <a:pPr marL="255650" marR="0" lvl="0" indent="-255650" algn="l" rtl="0">
              <a:lnSpc>
                <a:spcPct val="100000"/>
              </a:lnSpc>
              <a:spcBef>
                <a:spcPts val="1500"/>
              </a:spcBef>
              <a:spcAft>
                <a:spcPts val="0"/>
              </a:spcAft>
              <a:buClr>
                <a:srgbClr val="007FA3"/>
              </a:buClr>
              <a:buSzPts val="2400"/>
              <a:buFont typeface="Arial"/>
              <a:buChar char="•"/>
            </a:pPr>
            <a:r>
              <a:rPr lang="en-US">
                <a:solidFill>
                  <a:srgbClr val="000000"/>
                </a:solidFill>
                <a:latin typeface="Arial"/>
                <a:ea typeface="Arial"/>
                <a:cs typeface="Arial"/>
                <a:sym typeface="Arial"/>
              </a:rPr>
              <a:t>A key assumption in developing a model is the type of relationship between demand and price. </a:t>
            </a:r>
            <a:endParaRPr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726DB49-1088-45F5-8087-6B79CF725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3" name="Date Placeholder 2">
            <a:extLst>
              <a:ext uri="{FF2B5EF4-FFF2-40B4-BE49-F238E27FC236}">
                <a16:creationId xmlns:a16="http://schemas.microsoft.com/office/drawing/2014/main" id="{E51BB030-BDC4-47C0-96B6-50247F3BE6D0}"/>
              </a:ext>
            </a:extLst>
          </p:cNvPr>
          <p:cNvSpPr>
            <a:spLocks noGrp="1"/>
          </p:cNvSpPr>
          <p:nvPr>
            <p:ph type="dt" idx="10"/>
          </p:nvPr>
        </p:nvSpPr>
        <p:spPr/>
        <p:txBody>
          <a:bodyPr/>
          <a:lstStyle/>
          <a:p>
            <a:fld id="{D6E8C369-0614-4A51-B785-CE02637587DB}" type="datetime1">
              <a:rPr lang="en-US" smtClean="0"/>
              <a:t>9/1/2021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965016-992E-4685-A11F-FF5497B315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237" name="Google Shape;237;p3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sz="3600" b="1" i="0" u="none" strike="noStrike" cap="none">
                <a:solidFill>
                  <a:srgbClr val="007FA3"/>
                </a:solidFill>
                <a:latin typeface="Arial"/>
                <a:ea typeface="Arial"/>
                <a:cs typeface="Arial"/>
                <a:sym typeface="Arial"/>
              </a:rPr>
              <a:t>Examples of Applications </a:t>
            </a:r>
            <a:r>
              <a:rPr lang="en-US" sz="2000" b="0">
                <a:latin typeface="Arial"/>
                <a:ea typeface="Arial"/>
                <a:cs typeface="Arial"/>
                <a:sym typeface="Arial"/>
              </a:rPr>
              <a:t>(2 of 2)</a:t>
            </a:r>
            <a:endParaRPr sz="1200" b="0" i="0" u="none" strike="noStrike" cap="none">
              <a:solidFill>
                <a:srgbClr val="007FA3"/>
              </a:solidFill>
              <a:latin typeface="Arial"/>
              <a:ea typeface="Arial"/>
              <a:cs typeface="Arial"/>
              <a:sym typeface="Arial"/>
            </a:endParaRPr>
          </a:p>
        </p:txBody>
      </p:sp>
      <p:sp>
        <p:nvSpPr>
          <p:cNvPr id="238" name="Google Shape;238;p32"/>
          <p:cNvSpPr txBox="1">
            <a:spLocks noGrp="1"/>
          </p:cNvSpPr>
          <p:nvPr>
            <p:ph type="body" idx="1"/>
          </p:nvPr>
        </p:nvSpPr>
        <p:spPr>
          <a:xfrm>
            <a:off x="457200" y="1600200"/>
            <a:ext cx="8229600" cy="4572000"/>
          </a:xfrm>
          <a:prstGeom prst="rect">
            <a:avLst/>
          </a:prstGeom>
          <a:noFill/>
          <a:ln>
            <a:noFill/>
          </a:ln>
        </p:spPr>
        <p:txBody>
          <a:bodyPr spcFirstLastPara="1" wrap="square" lIns="91425" tIns="91425" rIns="91425" bIns="91425"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1" i="0" u="none" strike="noStrike" cap="none" dirty="0">
                <a:solidFill>
                  <a:srgbClr val="000000"/>
                </a:solidFill>
                <a:latin typeface="Arial"/>
                <a:ea typeface="Arial"/>
                <a:cs typeface="Arial"/>
                <a:sym typeface="Arial"/>
              </a:rPr>
              <a:t>Supply Chain Design</a:t>
            </a:r>
            <a:endParaRPr sz="2400" dirty="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400" b="0" i="0" u="none" strike="noStrike" cap="none" dirty="0">
                <a:solidFill>
                  <a:srgbClr val="000000"/>
                </a:solidFill>
                <a:latin typeface="Arial"/>
                <a:ea typeface="Arial"/>
                <a:cs typeface="Arial"/>
                <a:sym typeface="Arial"/>
              </a:rPr>
              <a:t>determining the best sourcing and transportation options and finding the best delivery routes</a:t>
            </a:r>
            <a:endParaRPr lang="en-US" dirty="0"/>
          </a:p>
          <a:p>
            <a:pPr marL="256032" lvl="0" indent="-256032" algn="l" rtl="0">
              <a:lnSpc>
                <a:spcPct val="100000"/>
              </a:lnSpc>
              <a:spcBef>
                <a:spcPts val="1500"/>
              </a:spcBef>
              <a:spcAft>
                <a:spcPts val="0"/>
              </a:spcAft>
              <a:buSzPts val="2400"/>
              <a:buChar char="•"/>
            </a:pPr>
            <a:r>
              <a:rPr lang="en-US" sz="2400" b="1" dirty="0">
                <a:solidFill>
                  <a:srgbClr val="000000"/>
                </a:solidFill>
                <a:latin typeface="Arial"/>
                <a:ea typeface="Arial"/>
                <a:cs typeface="Arial"/>
                <a:sym typeface="Arial"/>
              </a:rPr>
              <a:t>Staffing</a:t>
            </a:r>
          </a:p>
          <a:p>
            <a:pPr marL="741553" lvl="1" indent="-284353" algn="l" rtl="0">
              <a:lnSpc>
                <a:spcPct val="100000"/>
              </a:lnSpc>
              <a:spcBef>
                <a:spcPts val="600"/>
              </a:spcBef>
              <a:spcAft>
                <a:spcPts val="0"/>
              </a:spcAft>
              <a:buSzPts val="2400"/>
              <a:buChar char="–"/>
            </a:pPr>
            <a:r>
              <a:rPr lang="en-US" sz="2400" dirty="0">
                <a:solidFill>
                  <a:srgbClr val="000000"/>
                </a:solidFill>
                <a:latin typeface="Arial"/>
                <a:ea typeface="Arial"/>
                <a:cs typeface="Arial"/>
                <a:sym typeface="Arial"/>
              </a:rPr>
              <a:t>ensuring appropriate staffing levels and capabilities, and hiring the right people</a:t>
            </a:r>
            <a:endParaRPr lang="en-US" sz="2400" dirty="0">
              <a:latin typeface="Arial"/>
              <a:ea typeface="Arial"/>
              <a:cs typeface="Arial"/>
              <a:sym typeface="Arial"/>
            </a:endParaRPr>
          </a:p>
          <a:p>
            <a:pPr marL="256032" lvl="0" indent="-256032" algn="l" rtl="0">
              <a:lnSpc>
                <a:spcPct val="100000"/>
              </a:lnSpc>
              <a:spcBef>
                <a:spcPts val="1500"/>
              </a:spcBef>
              <a:spcAft>
                <a:spcPts val="0"/>
              </a:spcAft>
              <a:buSzPts val="2400"/>
              <a:buChar char="•"/>
            </a:pPr>
            <a:r>
              <a:rPr lang="en-US" sz="2400" b="1" dirty="0">
                <a:solidFill>
                  <a:srgbClr val="000000"/>
                </a:solidFill>
                <a:latin typeface="Arial"/>
                <a:ea typeface="Arial"/>
                <a:cs typeface="Arial"/>
                <a:sym typeface="Arial"/>
              </a:rPr>
              <a:t>Health care</a:t>
            </a:r>
            <a:endParaRPr lang="en-US" sz="2400" dirty="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400" dirty="0">
                <a:solidFill>
                  <a:srgbClr val="000000"/>
                </a:solidFill>
                <a:latin typeface="Arial"/>
                <a:ea typeface="Arial"/>
                <a:cs typeface="Arial"/>
                <a:sym typeface="Arial"/>
              </a:rPr>
              <a:t>scheduling operating rooms to improve utilization, improving patient flow and waiting times, purchasing supplies, and predicting health risk factors</a:t>
            </a:r>
          </a:p>
          <a:p>
            <a:pPr marL="741553" marR="0" lvl="1" indent="-284353" algn="l" rtl="0">
              <a:lnSpc>
                <a:spcPct val="100000"/>
              </a:lnSpc>
              <a:spcBef>
                <a:spcPts val="600"/>
              </a:spcBef>
              <a:spcAft>
                <a:spcPts val="0"/>
              </a:spcAft>
              <a:buClr>
                <a:srgbClr val="007FA3"/>
              </a:buClr>
              <a:buSzPts val="2400"/>
              <a:buFont typeface="Arial"/>
              <a:buChar char="–"/>
            </a:pPr>
            <a:r>
              <a:rPr lang="en-US" sz="2400" dirty="0">
                <a:solidFill>
                  <a:srgbClr val="000000"/>
                </a:solidFill>
              </a:rPr>
              <a:t>airlines</a:t>
            </a:r>
            <a:endParaRPr lang="en-US" sz="2400" dirty="0">
              <a:latin typeface="Arial"/>
              <a:ea typeface="Arial"/>
              <a:cs typeface="Arial"/>
              <a:sym typeface="Arial"/>
            </a:endParaRPr>
          </a:p>
        </p:txBody>
      </p:sp>
      <p:sp>
        <p:nvSpPr>
          <p:cNvPr id="3" name="Date Placeholder 2">
            <a:extLst>
              <a:ext uri="{FF2B5EF4-FFF2-40B4-BE49-F238E27FC236}">
                <a16:creationId xmlns:a16="http://schemas.microsoft.com/office/drawing/2014/main" id="{48444D11-CA7F-4B84-A464-EC4080612B2D}"/>
              </a:ext>
            </a:extLst>
          </p:cNvPr>
          <p:cNvSpPr>
            <a:spLocks noGrp="1"/>
          </p:cNvSpPr>
          <p:nvPr>
            <p:ph type="dt" idx="10"/>
          </p:nvPr>
        </p:nvSpPr>
        <p:spPr/>
        <p:txBody>
          <a:bodyPr/>
          <a:lstStyle/>
          <a:p>
            <a:fld id="{26363193-4ABA-4592-9E24-56826B6633DF}" type="datetime1">
              <a:rPr lang="en-US" smtClean="0"/>
              <a:t>9/1/2021</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6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1.7: A Linear Demand Prediction Model</a:t>
            </a:r>
            <a:endParaRPr/>
          </a:p>
        </p:txBody>
      </p:sp>
      <p:sp>
        <p:nvSpPr>
          <p:cNvPr id="475" name="Google Shape;475;p66"/>
          <p:cNvSpPr txBox="1">
            <a:spLocks noGrp="1"/>
          </p:cNvSpPr>
          <p:nvPr>
            <p:ph type="body" idx="1"/>
          </p:nvPr>
        </p:nvSpPr>
        <p:spPr>
          <a:xfrm>
            <a:off x="457201" y="1600201"/>
            <a:ext cx="3905250" cy="75247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400">
                <a:solidFill>
                  <a:srgbClr val="000000"/>
                </a:solidFill>
                <a:latin typeface="Arial"/>
                <a:ea typeface="Arial"/>
                <a:cs typeface="Arial"/>
                <a:sym typeface="Arial"/>
              </a:rPr>
              <a:t>As price increases, demand falls. A simple model is:</a:t>
            </a:r>
            <a:endParaRPr sz="2400">
              <a:solidFill>
                <a:srgbClr val="000000"/>
              </a:solidFill>
              <a:latin typeface="Arial"/>
              <a:ea typeface="Arial"/>
              <a:cs typeface="Arial"/>
              <a:sym typeface="Arial"/>
            </a:endParaRPr>
          </a:p>
        </p:txBody>
      </p:sp>
      <p:pic>
        <p:nvPicPr>
          <p:cNvPr id="476" name="Google Shape;476;p66" descr="D = a - b P"/>
          <p:cNvPicPr preferRelativeResize="0"/>
          <p:nvPr/>
        </p:nvPicPr>
        <p:blipFill rotWithShape="1">
          <a:blip r:embed="rId3">
            <a:alphaModFix/>
          </a:blip>
          <a:srcRect/>
          <a:stretch/>
        </p:blipFill>
        <p:spPr>
          <a:xfrm>
            <a:off x="1367790" y="2802597"/>
            <a:ext cx="1480820" cy="307340"/>
          </a:xfrm>
          <a:prstGeom prst="rect">
            <a:avLst/>
          </a:prstGeom>
          <a:noFill/>
          <a:ln>
            <a:noFill/>
          </a:ln>
        </p:spPr>
      </p:pic>
      <p:sp>
        <p:nvSpPr>
          <p:cNvPr id="477" name="Google Shape;477;p66"/>
          <p:cNvSpPr txBox="1">
            <a:spLocks noGrp="1"/>
          </p:cNvSpPr>
          <p:nvPr>
            <p:ph type="body" idx="2"/>
          </p:nvPr>
        </p:nvSpPr>
        <p:spPr>
          <a:xfrm>
            <a:off x="457200" y="3373310"/>
            <a:ext cx="3829050" cy="2389315"/>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400">
                <a:solidFill>
                  <a:srgbClr val="000000"/>
                </a:solidFill>
                <a:latin typeface="Arial"/>
                <a:ea typeface="Arial"/>
                <a:cs typeface="Arial"/>
                <a:sym typeface="Arial"/>
              </a:rPr>
              <a:t>where </a:t>
            </a:r>
            <a:r>
              <a:rPr lang="en-US" sz="2400" i="1">
                <a:solidFill>
                  <a:srgbClr val="000000"/>
                </a:solidFill>
                <a:latin typeface="Arial"/>
                <a:ea typeface="Arial"/>
                <a:cs typeface="Arial"/>
                <a:sym typeface="Arial"/>
              </a:rPr>
              <a:t>D</a:t>
            </a:r>
            <a:r>
              <a:rPr lang="en-US" sz="2400">
                <a:solidFill>
                  <a:srgbClr val="000000"/>
                </a:solidFill>
                <a:latin typeface="Arial"/>
                <a:ea typeface="Arial"/>
                <a:cs typeface="Arial"/>
                <a:sym typeface="Arial"/>
              </a:rPr>
              <a:t> is the demand, </a:t>
            </a:r>
            <a:r>
              <a:rPr lang="en-US" sz="2400" i="1">
                <a:solidFill>
                  <a:srgbClr val="000000"/>
                </a:solidFill>
                <a:latin typeface="Arial"/>
                <a:ea typeface="Arial"/>
                <a:cs typeface="Arial"/>
                <a:sym typeface="Arial"/>
              </a:rPr>
              <a:t>P</a:t>
            </a:r>
            <a:r>
              <a:rPr lang="en-US" sz="2400">
                <a:solidFill>
                  <a:srgbClr val="000000"/>
                </a:solidFill>
                <a:latin typeface="Arial"/>
                <a:ea typeface="Arial"/>
                <a:cs typeface="Arial"/>
                <a:sym typeface="Arial"/>
              </a:rPr>
              <a:t> is the unit price, </a:t>
            </a:r>
            <a:r>
              <a:rPr lang="en-US" sz="2400" i="1">
                <a:solidFill>
                  <a:srgbClr val="000000"/>
                </a:solidFill>
                <a:latin typeface="Arial"/>
                <a:ea typeface="Arial"/>
                <a:cs typeface="Arial"/>
                <a:sym typeface="Arial"/>
              </a:rPr>
              <a:t>a</a:t>
            </a:r>
            <a:r>
              <a:rPr lang="en-US" sz="2400">
                <a:solidFill>
                  <a:srgbClr val="000000"/>
                </a:solidFill>
                <a:latin typeface="Arial"/>
                <a:ea typeface="Arial"/>
                <a:cs typeface="Arial"/>
                <a:sym typeface="Arial"/>
              </a:rPr>
              <a:t> is a constant that estimates the demand when the price is zero, and </a:t>
            </a:r>
            <a:r>
              <a:rPr lang="en-US" sz="2400" i="1">
                <a:solidFill>
                  <a:srgbClr val="000000"/>
                </a:solidFill>
                <a:latin typeface="Arial"/>
                <a:ea typeface="Arial"/>
                <a:cs typeface="Arial"/>
                <a:sym typeface="Arial"/>
              </a:rPr>
              <a:t>b</a:t>
            </a:r>
            <a:r>
              <a:rPr lang="en-US" sz="2400">
                <a:solidFill>
                  <a:srgbClr val="000000"/>
                </a:solidFill>
                <a:latin typeface="Arial"/>
                <a:ea typeface="Arial"/>
                <a:cs typeface="Arial"/>
                <a:sym typeface="Arial"/>
              </a:rPr>
              <a:t> is the slope of the demand function.</a:t>
            </a:r>
            <a:endParaRPr sz="2400">
              <a:solidFill>
                <a:srgbClr val="000000"/>
              </a:solidFill>
              <a:latin typeface="Arial"/>
              <a:ea typeface="Arial"/>
              <a:cs typeface="Arial"/>
              <a:sym typeface="Arial"/>
            </a:endParaRPr>
          </a:p>
        </p:txBody>
      </p:sp>
      <p:pic>
        <p:nvPicPr>
          <p:cNvPr id="478" name="Google Shape;478;p66" descr="A line graph has the horizontal axis labeled, price, ranging from $80 to $120 in increments of 10, and the vertical axis ranging from 18600 to 19300 in increments of 100. The data from the graph is as follows. ($80, 19200), ($90, 19100), ($100, 19000), ($110, 18900), and ($120, 18800). All values estimated. The text above the graph reads, D = 20,000 minus 10 times P."/>
          <p:cNvPicPr preferRelativeResize="0"/>
          <p:nvPr/>
        </p:nvPicPr>
        <p:blipFill rotWithShape="1">
          <a:blip r:embed="rId4">
            <a:alphaModFix/>
          </a:blip>
          <a:srcRect/>
          <a:stretch/>
        </p:blipFill>
        <p:spPr>
          <a:xfrm>
            <a:off x="4524534" y="1600201"/>
            <a:ext cx="4162266" cy="2566085"/>
          </a:xfrm>
          <a:prstGeom prst="rect">
            <a:avLst/>
          </a:prstGeom>
          <a:noFill/>
          <a:ln>
            <a:noFill/>
          </a:ln>
        </p:spPr>
      </p:pic>
      <p:sp>
        <p:nvSpPr>
          <p:cNvPr id="2" name="Slide Number Placeholder 1">
            <a:extLst>
              <a:ext uri="{FF2B5EF4-FFF2-40B4-BE49-F238E27FC236}">
                <a16:creationId xmlns:a16="http://schemas.microsoft.com/office/drawing/2014/main" id="{A1FCB92D-21CF-433D-B458-12B4C19A8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3" name="Date Placeholder 2">
            <a:extLst>
              <a:ext uri="{FF2B5EF4-FFF2-40B4-BE49-F238E27FC236}">
                <a16:creationId xmlns:a16="http://schemas.microsoft.com/office/drawing/2014/main" id="{B0AF18D3-BD84-48F5-B5D9-E50D3E15004B}"/>
              </a:ext>
            </a:extLst>
          </p:cNvPr>
          <p:cNvSpPr>
            <a:spLocks noGrp="1"/>
          </p:cNvSpPr>
          <p:nvPr>
            <p:ph type="dt" idx="10"/>
          </p:nvPr>
        </p:nvSpPr>
        <p:spPr/>
        <p:txBody>
          <a:bodyPr/>
          <a:lstStyle/>
          <a:p>
            <a:fld id="{576C97FC-90DE-467B-B166-FCA3F69444E4}" type="datetime1">
              <a:rPr lang="en-US" smtClean="0"/>
              <a:t>9/1/2021</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1.8: A Nonlinear Demand Prediction Model</a:t>
            </a:r>
            <a:endParaRPr/>
          </a:p>
        </p:txBody>
      </p:sp>
      <p:sp>
        <p:nvSpPr>
          <p:cNvPr id="484" name="Google Shape;484;p67"/>
          <p:cNvSpPr txBox="1">
            <a:spLocks noGrp="1"/>
          </p:cNvSpPr>
          <p:nvPr>
            <p:ph type="body" idx="1"/>
          </p:nvPr>
        </p:nvSpPr>
        <p:spPr>
          <a:xfrm>
            <a:off x="457200" y="1600201"/>
            <a:ext cx="4476750" cy="1685924"/>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400">
                <a:solidFill>
                  <a:srgbClr val="000000"/>
                </a:solidFill>
                <a:latin typeface="Arial"/>
                <a:ea typeface="Arial"/>
                <a:cs typeface="Arial"/>
                <a:sym typeface="Arial"/>
              </a:rPr>
              <a:t>Assumes price elasticity is constant (constant ratio of % change in demand to % change in price):</a:t>
            </a:r>
            <a:endParaRPr sz="2400">
              <a:solidFill>
                <a:srgbClr val="000000"/>
              </a:solidFill>
              <a:latin typeface="Arial"/>
              <a:ea typeface="Arial"/>
              <a:cs typeface="Arial"/>
              <a:sym typeface="Arial"/>
            </a:endParaRPr>
          </a:p>
        </p:txBody>
      </p:sp>
      <p:pic>
        <p:nvPicPr>
          <p:cNvPr id="485" name="Google Shape;485;p67" descr="D = c P to the negative d power"/>
          <p:cNvPicPr preferRelativeResize="0"/>
          <p:nvPr/>
        </p:nvPicPr>
        <p:blipFill rotWithShape="1">
          <a:blip r:embed="rId3">
            <a:alphaModFix/>
          </a:blip>
          <a:srcRect/>
          <a:stretch/>
        </p:blipFill>
        <p:spPr>
          <a:xfrm>
            <a:off x="1730375" y="3543511"/>
            <a:ext cx="1155700" cy="355600"/>
          </a:xfrm>
          <a:prstGeom prst="rect">
            <a:avLst/>
          </a:prstGeom>
          <a:noFill/>
          <a:ln>
            <a:noFill/>
          </a:ln>
        </p:spPr>
      </p:pic>
      <p:sp>
        <p:nvSpPr>
          <p:cNvPr id="486" name="Google Shape;486;p67"/>
          <p:cNvSpPr txBox="1">
            <a:spLocks noGrp="1"/>
          </p:cNvSpPr>
          <p:nvPr>
            <p:ph type="body" idx="3"/>
          </p:nvPr>
        </p:nvSpPr>
        <p:spPr>
          <a:xfrm>
            <a:off x="457200" y="4276725"/>
            <a:ext cx="4476750" cy="1343025"/>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400">
                <a:solidFill>
                  <a:srgbClr val="000000"/>
                </a:solidFill>
                <a:latin typeface="Arial"/>
                <a:ea typeface="Arial"/>
                <a:cs typeface="Arial"/>
                <a:sym typeface="Arial"/>
              </a:rPr>
              <a:t>where </a:t>
            </a:r>
            <a:r>
              <a:rPr lang="en-US" sz="2400" i="1">
                <a:solidFill>
                  <a:srgbClr val="000000"/>
                </a:solidFill>
                <a:latin typeface="Arial"/>
                <a:ea typeface="Arial"/>
                <a:cs typeface="Arial"/>
                <a:sym typeface="Arial"/>
              </a:rPr>
              <a:t>c</a:t>
            </a:r>
            <a:r>
              <a:rPr lang="en-US" sz="2400">
                <a:solidFill>
                  <a:srgbClr val="000000"/>
                </a:solidFill>
                <a:latin typeface="Arial"/>
                <a:ea typeface="Arial"/>
                <a:cs typeface="Arial"/>
                <a:sym typeface="Arial"/>
              </a:rPr>
              <a:t> is the demand when the price is 0 and </a:t>
            </a:r>
            <a:r>
              <a:rPr lang="en-US" sz="2400" i="1">
                <a:solidFill>
                  <a:srgbClr val="000000"/>
                </a:solidFill>
                <a:latin typeface="Arial"/>
                <a:ea typeface="Arial"/>
                <a:cs typeface="Arial"/>
                <a:sym typeface="Arial"/>
              </a:rPr>
              <a:t>d</a:t>
            </a:r>
            <a:r>
              <a:rPr lang="en-US" sz="2400">
                <a:solidFill>
                  <a:srgbClr val="000000"/>
                </a:solidFill>
                <a:latin typeface="Arial"/>
                <a:ea typeface="Arial"/>
                <a:cs typeface="Arial"/>
                <a:sym typeface="Arial"/>
              </a:rPr>
              <a:t> &gt; 0 is the price elasticity.</a:t>
            </a:r>
            <a:endParaRPr sz="2400">
              <a:solidFill>
                <a:srgbClr val="000000"/>
              </a:solidFill>
              <a:latin typeface="Arial"/>
              <a:ea typeface="Arial"/>
              <a:cs typeface="Arial"/>
              <a:sym typeface="Arial"/>
            </a:endParaRPr>
          </a:p>
        </p:txBody>
      </p:sp>
      <p:pic>
        <p:nvPicPr>
          <p:cNvPr id="487" name="Google Shape;487;p67" descr="A line graph has the horizontal axis ranging from $70 to $130 in increments of 10 and the vertical axis ranging from 18900 to 19100 in increments of 100. The data from the graph is as follows. ($70, $19,080), ($80, $19,040), ($90, $19,020), ($100, $19,000), ($110, $18,980), ($120, $18,960), and ($130, $18,940). All values estimated. The text above the graph reads, D = 20,000 P to the negative 0.0111382 power."/>
          <p:cNvPicPr preferRelativeResize="0"/>
          <p:nvPr/>
        </p:nvPicPr>
        <p:blipFill rotWithShape="1">
          <a:blip r:embed="rId4">
            <a:alphaModFix/>
          </a:blip>
          <a:srcRect/>
          <a:stretch/>
        </p:blipFill>
        <p:spPr>
          <a:xfrm>
            <a:off x="5117560" y="1581152"/>
            <a:ext cx="3569240" cy="2438611"/>
          </a:xfrm>
          <a:prstGeom prst="rect">
            <a:avLst/>
          </a:prstGeom>
          <a:noFill/>
          <a:ln>
            <a:noFill/>
          </a:ln>
        </p:spPr>
      </p:pic>
      <p:sp>
        <p:nvSpPr>
          <p:cNvPr id="2" name="Slide Number Placeholder 1">
            <a:extLst>
              <a:ext uri="{FF2B5EF4-FFF2-40B4-BE49-F238E27FC236}">
                <a16:creationId xmlns:a16="http://schemas.microsoft.com/office/drawing/2014/main" id="{6C0DFBEA-5776-431E-A226-5F6BEDE23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3" name="Date Placeholder 2">
            <a:extLst>
              <a:ext uri="{FF2B5EF4-FFF2-40B4-BE49-F238E27FC236}">
                <a16:creationId xmlns:a16="http://schemas.microsoft.com/office/drawing/2014/main" id="{083D8AB7-A996-4621-BCD7-24EC4B35F4E6}"/>
              </a:ext>
            </a:extLst>
          </p:cNvPr>
          <p:cNvSpPr>
            <a:spLocks noGrp="1"/>
          </p:cNvSpPr>
          <p:nvPr>
            <p:ph type="dt" idx="10"/>
          </p:nvPr>
        </p:nvSpPr>
        <p:spPr/>
        <p:txBody>
          <a:bodyPr/>
          <a:lstStyle/>
          <a:p>
            <a:fld id="{3012F7DD-8E0C-41E6-81F6-5136DBCF0786}" type="datetime1">
              <a:rPr lang="en-US" smtClean="0"/>
              <a:t>9/1/2021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Arial"/>
                <a:ea typeface="Arial"/>
                <a:cs typeface="Arial"/>
                <a:sym typeface="Arial"/>
              </a:rPr>
              <a:t>Risk and Uncertainty</a:t>
            </a:r>
            <a:endParaRPr sz="3600" b="1" i="0" u="none" strike="noStrike" cap="none" dirty="0">
              <a:solidFill>
                <a:srgbClr val="007FA3"/>
              </a:solidFill>
              <a:latin typeface="Arial"/>
              <a:ea typeface="Arial"/>
              <a:cs typeface="Arial"/>
              <a:sym typeface="Arial"/>
            </a:endParaRPr>
          </a:p>
        </p:txBody>
      </p:sp>
      <p:sp>
        <p:nvSpPr>
          <p:cNvPr id="493" name="Google Shape;493;p68"/>
          <p:cNvSpPr txBox="1">
            <a:spLocks noGrp="1"/>
          </p:cNvSpPr>
          <p:nvPr>
            <p:ph type="body" idx="1"/>
          </p:nvPr>
        </p:nvSpPr>
        <p:spPr>
          <a:xfrm>
            <a:off x="457200" y="1600200"/>
            <a:ext cx="8172450" cy="485013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000"/>
              <a:buFont typeface="Arial"/>
              <a:buChar char="•"/>
            </a:pPr>
            <a:r>
              <a:rPr lang="en-US" sz="2000" b="1" i="0" u="none" strike="noStrike" cap="none" dirty="0">
                <a:solidFill>
                  <a:srgbClr val="000000"/>
                </a:solidFill>
                <a:latin typeface="Arial"/>
                <a:ea typeface="Arial"/>
                <a:cs typeface="Arial"/>
                <a:sym typeface="Arial"/>
              </a:rPr>
              <a:t>Risk</a:t>
            </a:r>
            <a:r>
              <a:rPr lang="en-US" sz="2000" b="0" i="0" u="none" strike="noStrike" cap="none" dirty="0">
                <a:solidFill>
                  <a:srgbClr val="000000"/>
                </a:solidFill>
                <a:latin typeface="Arial"/>
                <a:ea typeface="Arial"/>
                <a:cs typeface="Arial"/>
                <a:sym typeface="Arial"/>
              </a:rPr>
              <a:t> is associated with the consequences of what actually happens.</a:t>
            </a:r>
          </a:p>
          <a:p>
            <a:pPr marL="712850" lvl="1" indent="-255650">
              <a:spcBef>
                <a:spcPts val="1500"/>
              </a:spcBef>
              <a:buSzPts val="2000"/>
              <a:buFont typeface="Arial"/>
              <a:buChar char="•"/>
            </a:pPr>
            <a:r>
              <a:rPr lang="en-US" sz="2000" dirty="0">
                <a:solidFill>
                  <a:srgbClr val="000000"/>
                </a:solidFill>
              </a:rPr>
              <a:t>Known unknown</a:t>
            </a:r>
            <a:endParaRPr lang="en-US" sz="2000" b="0" i="0" u="none" strike="noStrike" cap="none" dirty="0">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000"/>
              <a:buFont typeface="Arial"/>
              <a:buChar char="•"/>
            </a:pPr>
            <a:r>
              <a:rPr lang="en-US" sz="2000" b="1" i="0" u="none" strike="noStrike" cap="none" dirty="0">
                <a:solidFill>
                  <a:srgbClr val="000000"/>
                </a:solidFill>
                <a:latin typeface="Arial"/>
                <a:ea typeface="Arial"/>
                <a:cs typeface="Arial"/>
                <a:sym typeface="Arial"/>
              </a:rPr>
              <a:t>Uncertainty</a:t>
            </a:r>
            <a:r>
              <a:rPr lang="en-US" sz="2000" b="0" i="0" u="none" strike="noStrike" cap="none" dirty="0">
                <a:solidFill>
                  <a:srgbClr val="000000"/>
                </a:solidFill>
                <a:latin typeface="Arial"/>
                <a:ea typeface="Arial"/>
                <a:cs typeface="Arial"/>
                <a:sym typeface="Arial"/>
              </a:rPr>
              <a:t> is imperfect knowledge of what will happen in the future.</a:t>
            </a:r>
          </a:p>
          <a:p>
            <a:pPr marL="712850" lvl="1" indent="-255650">
              <a:spcBef>
                <a:spcPts val="1500"/>
              </a:spcBef>
              <a:buSzPts val="2000"/>
              <a:buFont typeface="Arial"/>
              <a:buChar char="•"/>
            </a:pPr>
            <a:r>
              <a:rPr lang="en-US" sz="2000" b="0" i="0" u="none" strike="noStrike" cap="none" dirty="0">
                <a:solidFill>
                  <a:srgbClr val="000000"/>
                </a:solidFill>
                <a:latin typeface="Arial"/>
                <a:ea typeface="Arial"/>
                <a:cs typeface="Arial"/>
                <a:sym typeface="Arial"/>
              </a:rPr>
              <a:t>Unknown unknown</a:t>
            </a:r>
          </a:p>
          <a:p>
            <a:pPr marL="712850" lvl="1" indent="-255650">
              <a:spcBef>
                <a:spcPts val="1500"/>
              </a:spcBef>
              <a:buSzPts val="2000"/>
              <a:buFont typeface="Arial"/>
              <a:buChar char="•"/>
            </a:pPr>
            <a:endParaRPr sz="2000"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000"/>
              <a:buFont typeface="Arial"/>
              <a:buChar char="•"/>
            </a:pPr>
            <a:r>
              <a:rPr lang="en-US" sz="1800" b="0" i="0" u="none" strike="noStrike" cap="none" dirty="0">
                <a:solidFill>
                  <a:srgbClr val="000000"/>
                </a:solidFill>
                <a:latin typeface="Arial"/>
                <a:ea typeface="Arial"/>
                <a:cs typeface="Arial"/>
                <a:sym typeface="Arial"/>
              </a:rPr>
              <a:t>“</a:t>
            </a:r>
            <a:r>
              <a:rPr lang="en-US" sz="1800" b="0" u="none" strike="noStrike" cap="none" dirty="0">
                <a:solidFill>
                  <a:srgbClr val="000000"/>
                </a:solidFill>
                <a:latin typeface="Arial"/>
                <a:ea typeface="Arial"/>
                <a:cs typeface="Arial"/>
                <a:sym typeface="Arial"/>
              </a:rPr>
              <a:t>To try to eliminate risk in business enterprise is futile. Risk is inherent in the commitment of present resources to future expectations. Indeed, economic progress can be defined as the ability to take greater risks. The attempt to eliminate risks, even the attempt to minimize them, can only make them irrational and unbearable. It can only result in the greatest risk of all: rigidity</a:t>
            </a:r>
            <a:r>
              <a:rPr lang="en-US" sz="1800" b="0" i="0" u="none" strike="noStrike" cap="none" dirty="0">
                <a:solidFill>
                  <a:srgbClr val="000000"/>
                </a:solidFill>
                <a:latin typeface="Arial"/>
                <a:ea typeface="Arial"/>
                <a:cs typeface="Arial"/>
                <a:sym typeface="Arial"/>
              </a:rPr>
              <a:t>.”</a:t>
            </a:r>
            <a:endParaRPr sz="1800" dirty="0">
              <a:solidFill>
                <a:srgbClr val="000000"/>
              </a:solidFill>
              <a:latin typeface="Arial"/>
              <a:ea typeface="Arial"/>
              <a:cs typeface="Arial"/>
              <a:sym typeface="Arial"/>
            </a:endParaRPr>
          </a:p>
          <a:p>
            <a:pPr marL="800100" lvl="1" indent="-342900" algn="l" rtl="0">
              <a:lnSpc>
                <a:spcPct val="100000"/>
              </a:lnSpc>
              <a:spcBef>
                <a:spcPts val="600"/>
              </a:spcBef>
              <a:spcAft>
                <a:spcPts val="0"/>
              </a:spcAft>
              <a:buSzPts val="2000"/>
              <a:buFont typeface="Arial"/>
              <a:buChar char="–"/>
            </a:pPr>
            <a:r>
              <a:rPr lang="en-US" sz="1800" b="0" i="0" u="none" strike="noStrike" cap="none" dirty="0">
                <a:solidFill>
                  <a:srgbClr val="000000"/>
                </a:solidFill>
                <a:latin typeface="Arial"/>
                <a:ea typeface="Arial"/>
                <a:cs typeface="Arial"/>
                <a:sym typeface="Arial"/>
              </a:rPr>
              <a:t>Peter Drucker</a:t>
            </a:r>
            <a:endParaRPr sz="1800" b="0" i="1"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658C3D2-C4A6-485C-B72F-187A64FE86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3" name="Date Placeholder 2">
            <a:extLst>
              <a:ext uri="{FF2B5EF4-FFF2-40B4-BE49-F238E27FC236}">
                <a16:creationId xmlns:a16="http://schemas.microsoft.com/office/drawing/2014/main" id="{D449493D-33B3-4F2B-965D-D8D6419891C0}"/>
              </a:ext>
            </a:extLst>
          </p:cNvPr>
          <p:cNvSpPr>
            <a:spLocks noGrp="1"/>
          </p:cNvSpPr>
          <p:nvPr>
            <p:ph type="dt" idx="10"/>
          </p:nvPr>
        </p:nvSpPr>
        <p:spPr/>
        <p:txBody>
          <a:bodyPr/>
          <a:lstStyle/>
          <a:p>
            <a:fld id="{2325296E-34D0-4ADF-ADA8-771CBF136BFB}" type="datetime1">
              <a:rPr lang="en-US" smtClean="0"/>
              <a:t>9/1/2021</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Problem Solving with Analytics</a:t>
            </a:r>
            <a:endParaRPr sz="3600" b="1" i="0" u="none" strike="noStrike" cap="none">
              <a:solidFill>
                <a:srgbClr val="007FA3"/>
              </a:solidFill>
              <a:latin typeface="Arial"/>
              <a:ea typeface="Arial"/>
              <a:cs typeface="Arial"/>
              <a:sym typeface="Arial"/>
            </a:endParaRPr>
          </a:p>
        </p:txBody>
      </p:sp>
      <p:sp>
        <p:nvSpPr>
          <p:cNvPr id="499" name="Google Shape;499;p69"/>
          <p:cNvSpPr txBox="1">
            <a:spLocks noGrp="1"/>
          </p:cNvSpPr>
          <p:nvPr>
            <p:ph type="body" idx="1"/>
          </p:nvPr>
        </p:nvSpPr>
        <p:spPr>
          <a:xfrm>
            <a:off x="457200" y="1600199"/>
            <a:ext cx="8229600" cy="3990975"/>
          </a:xfrm>
          <a:prstGeom prst="rect">
            <a:avLst/>
          </a:prstGeom>
          <a:noFill/>
          <a:ln>
            <a:noFill/>
          </a:ln>
        </p:spPr>
        <p:txBody>
          <a:bodyPr spcFirstLastPara="1" wrap="square" lIns="91425" tIns="91425" rIns="91425" bIns="91425" anchor="t" anchorCtr="0">
            <a:noAutofit/>
          </a:bodyPr>
          <a:lstStyle/>
          <a:p>
            <a:pPr marL="432000" marR="0" lvl="0" indent="-432000" algn="l" rtl="0">
              <a:lnSpc>
                <a:spcPct val="100000"/>
              </a:lnSpc>
              <a:spcBef>
                <a:spcPts val="1500"/>
              </a:spcBef>
              <a:spcAft>
                <a:spcPts val="0"/>
              </a:spcAft>
              <a:buClr>
                <a:srgbClr val="007FA3"/>
              </a:buClr>
              <a:buSzPts val="2700"/>
              <a:buFont typeface="Arial"/>
              <a:buAutoNum type="arabicPeriod"/>
            </a:pPr>
            <a:r>
              <a:rPr lang="en-US" b="0" i="0" u="none" strike="noStrike" cap="none" dirty="0">
                <a:solidFill>
                  <a:srgbClr val="C00000"/>
                </a:solidFill>
                <a:latin typeface="Arial"/>
                <a:ea typeface="Arial"/>
                <a:cs typeface="Arial"/>
                <a:sym typeface="Arial"/>
              </a:rPr>
              <a:t>Recognizing </a:t>
            </a:r>
            <a:r>
              <a:rPr lang="en-US" sz="2400" b="0" i="0" u="none" strike="noStrike" cap="none" dirty="0">
                <a:solidFill>
                  <a:srgbClr val="C00000"/>
                </a:solidFill>
                <a:latin typeface="Arial"/>
                <a:ea typeface="Arial"/>
                <a:cs typeface="Arial"/>
                <a:sym typeface="Arial"/>
              </a:rPr>
              <a:t>(defining) </a:t>
            </a:r>
            <a:r>
              <a:rPr lang="en-US" b="0" i="0" u="none" strike="noStrike" cap="none" dirty="0">
                <a:solidFill>
                  <a:srgbClr val="C00000"/>
                </a:solidFill>
                <a:latin typeface="Arial"/>
                <a:ea typeface="Arial"/>
                <a:cs typeface="Arial"/>
                <a:sym typeface="Arial"/>
              </a:rPr>
              <a:t>a problem</a:t>
            </a:r>
            <a:endParaRPr dirty="0">
              <a:solidFill>
                <a:srgbClr val="C00000"/>
              </a:solidFill>
              <a:latin typeface="Arial"/>
              <a:ea typeface="Arial"/>
              <a:cs typeface="Arial"/>
              <a:sym typeface="Arial"/>
            </a:endParaRPr>
          </a:p>
          <a:p>
            <a:pPr marL="432000" marR="0" lvl="0" indent="-432000" algn="l" rtl="0">
              <a:lnSpc>
                <a:spcPct val="100000"/>
              </a:lnSpc>
              <a:spcBef>
                <a:spcPts val="1500"/>
              </a:spcBef>
              <a:spcAft>
                <a:spcPts val="0"/>
              </a:spcAft>
              <a:buClr>
                <a:srgbClr val="007FA3"/>
              </a:buClr>
              <a:buSzPts val="2700"/>
              <a:buFont typeface="Arial"/>
              <a:buAutoNum type="arabicPeriod"/>
            </a:pPr>
            <a:r>
              <a:rPr lang="en-US" b="0" i="0" u="none" strike="noStrike" cap="none" dirty="0">
                <a:solidFill>
                  <a:srgbClr val="000000"/>
                </a:solidFill>
                <a:latin typeface="Arial"/>
                <a:ea typeface="Arial"/>
                <a:cs typeface="Arial"/>
                <a:sym typeface="Arial"/>
              </a:rPr>
              <a:t>Structuring the problem </a:t>
            </a:r>
            <a:r>
              <a:rPr lang="en-US" sz="2400" b="0" i="0" u="none" strike="noStrike" cap="none" dirty="0">
                <a:solidFill>
                  <a:srgbClr val="000000"/>
                </a:solidFill>
                <a:latin typeface="Arial"/>
                <a:ea typeface="Arial"/>
                <a:cs typeface="Arial"/>
                <a:sym typeface="Arial"/>
              </a:rPr>
              <a:t>(what you can do)</a:t>
            </a:r>
            <a:endParaRPr dirty="0">
              <a:latin typeface="Arial"/>
              <a:ea typeface="Arial"/>
              <a:cs typeface="Arial"/>
              <a:sym typeface="Arial"/>
            </a:endParaRPr>
          </a:p>
          <a:p>
            <a:pPr marL="432000" marR="0" lvl="0" indent="-432000" algn="l" rtl="0">
              <a:lnSpc>
                <a:spcPct val="100000"/>
              </a:lnSpc>
              <a:spcBef>
                <a:spcPts val="1500"/>
              </a:spcBef>
              <a:spcAft>
                <a:spcPts val="0"/>
              </a:spcAft>
              <a:buClr>
                <a:srgbClr val="007FA3"/>
              </a:buClr>
              <a:buSzPts val="2700"/>
              <a:buFont typeface="Arial"/>
              <a:buAutoNum type="arabicPeriod"/>
            </a:pPr>
            <a:r>
              <a:rPr lang="en-US" b="0" i="0" u="none" strike="noStrike" cap="none" dirty="0">
                <a:solidFill>
                  <a:srgbClr val="000000"/>
                </a:solidFill>
                <a:latin typeface="Arial"/>
                <a:ea typeface="Arial"/>
                <a:cs typeface="Arial"/>
                <a:sym typeface="Arial"/>
              </a:rPr>
              <a:t>Analyzing </a:t>
            </a:r>
            <a:r>
              <a:rPr lang="en-US" sz="2400" b="0" i="0" u="none" strike="noStrike" cap="none" dirty="0">
                <a:solidFill>
                  <a:srgbClr val="000000"/>
                </a:solidFill>
                <a:latin typeface="Arial"/>
                <a:ea typeface="Arial"/>
                <a:cs typeface="Arial"/>
                <a:sym typeface="Arial"/>
              </a:rPr>
              <a:t>(what can happen if you do …)</a:t>
            </a:r>
          </a:p>
          <a:p>
            <a:pPr marL="432000" marR="0" lvl="0" indent="-432000" algn="l" rtl="0">
              <a:lnSpc>
                <a:spcPct val="100000"/>
              </a:lnSpc>
              <a:spcBef>
                <a:spcPts val="1500"/>
              </a:spcBef>
              <a:spcAft>
                <a:spcPts val="0"/>
              </a:spcAft>
              <a:buClr>
                <a:srgbClr val="007FA3"/>
              </a:buClr>
              <a:buSzPts val="2700"/>
              <a:buFont typeface="Arial"/>
              <a:buAutoNum type="arabicPeriod"/>
            </a:pPr>
            <a:r>
              <a:rPr lang="en-US" b="0" i="0" u="none" strike="noStrike" cap="none" dirty="0">
                <a:solidFill>
                  <a:srgbClr val="000000"/>
                </a:solidFill>
                <a:latin typeface="Arial"/>
                <a:ea typeface="Arial"/>
                <a:cs typeface="Arial"/>
                <a:sym typeface="Arial"/>
              </a:rPr>
              <a:t>Interpreting results and making a decision </a:t>
            </a:r>
            <a:r>
              <a:rPr lang="en-US" sz="2400" b="0" i="0" u="none" strike="noStrike" cap="none" dirty="0">
                <a:solidFill>
                  <a:srgbClr val="000000"/>
                </a:solidFill>
                <a:latin typeface="Arial"/>
                <a:ea typeface="Arial"/>
                <a:cs typeface="Arial"/>
                <a:sym typeface="Arial"/>
              </a:rPr>
              <a:t>(implementation)</a:t>
            </a:r>
            <a:endParaRPr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3F3E675-786A-4BC8-BAEE-AA34BD647B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3" name="Date Placeholder 2">
            <a:extLst>
              <a:ext uri="{FF2B5EF4-FFF2-40B4-BE49-F238E27FC236}">
                <a16:creationId xmlns:a16="http://schemas.microsoft.com/office/drawing/2014/main" id="{617A8600-A540-43FA-B8F2-6F9D68E29610}"/>
              </a:ext>
            </a:extLst>
          </p:cNvPr>
          <p:cNvSpPr>
            <a:spLocks noGrp="1"/>
          </p:cNvSpPr>
          <p:nvPr>
            <p:ph type="dt" idx="10"/>
          </p:nvPr>
        </p:nvSpPr>
        <p:spPr/>
        <p:txBody>
          <a:bodyPr/>
          <a:lstStyle/>
          <a:p>
            <a:fld id="{0FE91F00-4D2E-409B-B5E5-77C1243EE0A6}" type="datetime1">
              <a:rPr lang="en-US" smtClean="0"/>
              <a:t>9/1/2021</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Recognizing a Problem</a:t>
            </a:r>
            <a:endParaRPr sz="3600" b="1" i="0" u="none" strike="noStrike" cap="none">
              <a:solidFill>
                <a:srgbClr val="007FA3"/>
              </a:solidFill>
              <a:latin typeface="Arial"/>
              <a:ea typeface="Arial"/>
              <a:cs typeface="Arial"/>
              <a:sym typeface="Arial"/>
            </a:endParaRPr>
          </a:p>
        </p:txBody>
      </p:sp>
      <p:sp>
        <p:nvSpPr>
          <p:cNvPr id="505" name="Google Shape;505;p70"/>
          <p:cNvSpPr txBox="1">
            <a:spLocks noGrp="1"/>
          </p:cNvSpPr>
          <p:nvPr>
            <p:ph type="body" idx="1"/>
          </p:nvPr>
        </p:nvSpPr>
        <p:spPr>
          <a:xfrm>
            <a:off x="457200" y="1600200"/>
            <a:ext cx="8229600" cy="26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b="0" i="0" u="none" strike="noStrike" cap="none" dirty="0">
                <a:solidFill>
                  <a:srgbClr val="000000"/>
                </a:solidFill>
                <a:latin typeface="Arial"/>
                <a:ea typeface="Arial"/>
                <a:cs typeface="Arial"/>
                <a:sym typeface="Arial"/>
              </a:rPr>
              <a:t>Problems exist when there is a gap between what is happening and what we think should be happening.</a:t>
            </a:r>
            <a:endParaRPr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For example, </a:t>
            </a:r>
            <a:r>
              <a:rPr lang="en-US" b="0" i="0" u="none" strike="noStrike" cap="none" dirty="0">
                <a:solidFill>
                  <a:schemeClr val="accent1"/>
                </a:solidFill>
                <a:latin typeface="Arial"/>
                <a:ea typeface="Arial"/>
                <a:cs typeface="Arial"/>
                <a:sym typeface="Arial"/>
              </a:rPr>
              <a:t>costs are too high </a:t>
            </a:r>
            <a:r>
              <a:rPr lang="en-US" b="0" i="0" u="none" strike="noStrike" cap="none" dirty="0">
                <a:solidFill>
                  <a:srgbClr val="000000"/>
                </a:solidFill>
                <a:latin typeface="Arial"/>
                <a:ea typeface="Arial"/>
                <a:cs typeface="Arial"/>
                <a:sym typeface="Arial"/>
              </a:rPr>
              <a:t>compared with competitors.</a:t>
            </a:r>
            <a:endParaRPr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4A8D0DD-F6ED-45A4-BCD9-4D4D246D59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3" name="Date Placeholder 2">
            <a:extLst>
              <a:ext uri="{FF2B5EF4-FFF2-40B4-BE49-F238E27FC236}">
                <a16:creationId xmlns:a16="http://schemas.microsoft.com/office/drawing/2014/main" id="{44721AA5-6CF9-4823-A403-37A6824011F0}"/>
              </a:ext>
            </a:extLst>
          </p:cNvPr>
          <p:cNvSpPr>
            <a:spLocks noGrp="1"/>
          </p:cNvSpPr>
          <p:nvPr>
            <p:ph type="dt" idx="10"/>
          </p:nvPr>
        </p:nvSpPr>
        <p:spPr/>
        <p:txBody>
          <a:bodyPr/>
          <a:lstStyle/>
          <a:p>
            <a:fld id="{C9066716-1ADD-4235-A562-2AC327413655}" type="datetime1">
              <a:rPr lang="en-US" smtClean="0"/>
              <a:t>9/1/2021</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0" name="Google Shape;510;p7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Defining the Problem</a:t>
            </a:r>
            <a:endParaRPr sz="3600" b="1" i="0" u="none" strike="noStrike" cap="none">
              <a:solidFill>
                <a:srgbClr val="007FA3"/>
              </a:solidFill>
              <a:latin typeface="Arial"/>
              <a:ea typeface="Arial"/>
              <a:cs typeface="Arial"/>
              <a:sym typeface="Arial"/>
            </a:endParaRPr>
          </a:p>
        </p:txBody>
      </p:sp>
      <p:sp>
        <p:nvSpPr>
          <p:cNvPr id="511" name="Google Shape;511;p71"/>
          <p:cNvSpPr txBox="1">
            <a:spLocks noGrp="1"/>
          </p:cNvSpPr>
          <p:nvPr>
            <p:ph type="body" idx="1"/>
          </p:nvPr>
        </p:nvSpPr>
        <p:spPr>
          <a:xfrm>
            <a:off x="457200" y="1600200"/>
            <a:ext cx="8229600" cy="4363278"/>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Clearly defining the problem is not a trivial task.</a:t>
            </a:r>
            <a:endParaRPr sz="2400"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Complexity increases when the following occur:</a:t>
            </a:r>
            <a:endParaRPr sz="2400" dirty="0">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large number of courses of action</a:t>
            </a:r>
            <a:endParaRPr sz="2400" dirty="0">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the problem belongs to a group and not an individual</a:t>
            </a:r>
            <a:endParaRPr sz="2400" b="0" i="0" u="none" strike="noStrike" cap="none" dirty="0">
              <a:solidFill>
                <a:srgbClr val="000000"/>
              </a:solidFill>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competing objectives</a:t>
            </a:r>
            <a:endParaRPr sz="2400" dirty="0">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external groups are affected</a:t>
            </a:r>
            <a:endParaRPr sz="2400" dirty="0">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problem owner and problem solver are not the same person</a:t>
            </a:r>
            <a:endParaRPr sz="2400" dirty="0">
              <a:latin typeface="Arial"/>
              <a:ea typeface="Arial"/>
              <a:cs typeface="Arial"/>
              <a:sym typeface="Arial"/>
            </a:endParaRPr>
          </a:p>
          <a:p>
            <a:pPr marL="740664" marR="0" lvl="0" indent="-283464" algn="l" rtl="0">
              <a:lnSpc>
                <a:spcPct val="100000"/>
              </a:lnSpc>
              <a:spcBef>
                <a:spcPts val="600"/>
              </a:spcBef>
              <a:spcAft>
                <a:spcPts val="0"/>
              </a:spcAft>
              <a:buClr>
                <a:srgbClr val="007FA3"/>
              </a:buClr>
              <a:buSzPts val="2500"/>
              <a:buFont typeface="Arial"/>
              <a:buChar char="–"/>
            </a:pPr>
            <a:r>
              <a:rPr lang="en-US" sz="2400" b="0" i="0" u="none" strike="noStrike" cap="none" dirty="0">
                <a:solidFill>
                  <a:srgbClr val="000000"/>
                </a:solidFill>
                <a:latin typeface="Arial"/>
                <a:ea typeface="Arial"/>
                <a:cs typeface="Arial"/>
                <a:sym typeface="Arial"/>
              </a:rPr>
              <a:t>time limitations exist</a:t>
            </a:r>
            <a:endParaRPr sz="2400"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E9DD9FA7-0674-4220-8A75-15B4C00D09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3" name="Date Placeholder 2">
            <a:extLst>
              <a:ext uri="{FF2B5EF4-FFF2-40B4-BE49-F238E27FC236}">
                <a16:creationId xmlns:a16="http://schemas.microsoft.com/office/drawing/2014/main" id="{A5E41EB3-66D9-4970-9390-5E5156871D8E}"/>
              </a:ext>
            </a:extLst>
          </p:cNvPr>
          <p:cNvSpPr>
            <a:spLocks noGrp="1"/>
          </p:cNvSpPr>
          <p:nvPr>
            <p:ph type="dt" idx="10"/>
          </p:nvPr>
        </p:nvSpPr>
        <p:spPr/>
        <p:txBody>
          <a:bodyPr/>
          <a:lstStyle/>
          <a:p>
            <a:fld id="{9EEC7419-DD20-4956-BF39-E6384D7368F4}" type="datetime1">
              <a:rPr lang="en-US" smtClean="0"/>
              <a:t>9/1/2021</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Structuring the Problem</a:t>
            </a:r>
            <a:endParaRPr sz="3600" b="1" i="0" u="none" strike="noStrike" cap="none">
              <a:solidFill>
                <a:srgbClr val="007FA3"/>
              </a:solidFill>
              <a:latin typeface="Arial"/>
              <a:ea typeface="Arial"/>
              <a:cs typeface="Arial"/>
              <a:sym typeface="Arial"/>
            </a:endParaRPr>
          </a:p>
        </p:txBody>
      </p:sp>
      <p:sp>
        <p:nvSpPr>
          <p:cNvPr id="517" name="Google Shape;517;p72"/>
          <p:cNvSpPr txBox="1">
            <a:spLocks noGrp="1"/>
          </p:cNvSpPr>
          <p:nvPr>
            <p:ph type="body" idx="1"/>
          </p:nvPr>
        </p:nvSpPr>
        <p:spPr>
          <a:xfrm>
            <a:off x="457200" y="1600200"/>
            <a:ext cx="8229600" cy="2124075"/>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Stating goals and objectives</a:t>
            </a:r>
            <a:endParaRPr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Characterizing the possible decisions</a:t>
            </a:r>
            <a:endParaRPr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Identifying any constraints or restrictions</a:t>
            </a:r>
            <a:endParaRPr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D9CE00A-A84D-4AEB-A6A4-4BF4D02316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3" name="Date Placeholder 2">
            <a:extLst>
              <a:ext uri="{FF2B5EF4-FFF2-40B4-BE49-F238E27FC236}">
                <a16:creationId xmlns:a16="http://schemas.microsoft.com/office/drawing/2014/main" id="{5F468E49-A23D-4B7A-8AEE-F072AC09FDD3}"/>
              </a:ext>
            </a:extLst>
          </p:cNvPr>
          <p:cNvSpPr>
            <a:spLocks noGrp="1"/>
          </p:cNvSpPr>
          <p:nvPr>
            <p:ph type="dt" idx="10"/>
          </p:nvPr>
        </p:nvSpPr>
        <p:spPr/>
        <p:txBody>
          <a:bodyPr/>
          <a:lstStyle/>
          <a:p>
            <a:fld id="{3A82AEA5-9E49-46A1-B77C-964C45BCE2F7}" type="datetime1">
              <a:rPr lang="en-US" smtClean="0"/>
              <a:t>9/1/2021</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Analyzing the Problem</a:t>
            </a:r>
            <a:endParaRPr sz="3600" b="1" i="0" u="none" strike="noStrike" cap="none">
              <a:solidFill>
                <a:srgbClr val="007FA3"/>
              </a:solidFill>
              <a:latin typeface="Arial"/>
              <a:ea typeface="Arial"/>
              <a:cs typeface="Arial"/>
              <a:sym typeface="Arial"/>
            </a:endParaRPr>
          </a:p>
        </p:txBody>
      </p:sp>
      <p:sp>
        <p:nvSpPr>
          <p:cNvPr id="523" name="Google Shape;523;p73"/>
          <p:cNvSpPr txBox="1">
            <a:spLocks noGrp="1"/>
          </p:cNvSpPr>
          <p:nvPr>
            <p:ph type="body" idx="1"/>
          </p:nvPr>
        </p:nvSpPr>
        <p:spPr>
          <a:xfrm>
            <a:off x="457200" y="1600199"/>
            <a:ext cx="8229600" cy="3495675"/>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Analytics plays a major role.</a:t>
            </a:r>
            <a:endParaRPr dirty="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dirty="0">
                <a:solidFill>
                  <a:srgbClr val="000000"/>
                </a:solidFill>
                <a:latin typeface="Arial"/>
                <a:ea typeface="Arial"/>
                <a:cs typeface="Arial"/>
                <a:sym typeface="Arial"/>
              </a:rPr>
              <a:t>Analysis involves some sort of experimentation or solution process, such as evaluating different scenarios, analyzing risks associated with various decision alternatives, finding a solution that meets certain goals, or determining an optimal solution.</a:t>
            </a:r>
            <a:endParaRPr b="0" i="0" u="none" strike="noStrike" cap="none"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7968421-1499-4337-A8EC-149238DD2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3" name="Date Placeholder 2">
            <a:extLst>
              <a:ext uri="{FF2B5EF4-FFF2-40B4-BE49-F238E27FC236}">
                <a16:creationId xmlns:a16="http://schemas.microsoft.com/office/drawing/2014/main" id="{3A82E09B-7197-44A8-8135-D471F47DF02E}"/>
              </a:ext>
            </a:extLst>
          </p:cNvPr>
          <p:cNvSpPr>
            <a:spLocks noGrp="1"/>
          </p:cNvSpPr>
          <p:nvPr>
            <p:ph type="dt" idx="10"/>
          </p:nvPr>
        </p:nvSpPr>
        <p:spPr/>
        <p:txBody>
          <a:bodyPr/>
          <a:lstStyle/>
          <a:p>
            <a:fld id="{F6576F35-A70C-4306-AE22-67A004563767}" type="datetime1">
              <a:rPr lang="en-US" smtClean="0"/>
              <a:t>9/1/2021</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Interpreting Results and Making a Decision</a:t>
            </a:r>
            <a:endParaRPr sz="3600" b="1" i="0" u="none" strike="noStrike" cap="none">
              <a:solidFill>
                <a:srgbClr val="007FA3"/>
              </a:solidFill>
              <a:latin typeface="Arial"/>
              <a:ea typeface="Arial"/>
              <a:cs typeface="Arial"/>
              <a:sym typeface="Arial"/>
            </a:endParaRPr>
          </a:p>
        </p:txBody>
      </p:sp>
      <p:sp>
        <p:nvSpPr>
          <p:cNvPr id="529" name="Google Shape;529;p74"/>
          <p:cNvSpPr txBox="1">
            <a:spLocks noGrp="1"/>
          </p:cNvSpPr>
          <p:nvPr>
            <p:ph type="body" idx="1"/>
          </p:nvPr>
        </p:nvSpPr>
        <p:spPr>
          <a:xfrm>
            <a:off x="457200" y="1600199"/>
            <a:ext cx="8229600" cy="3267075"/>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a:solidFill>
                  <a:srgbClr val="000000"/>
                </a:solidFill>
                <a:latin typeface="Arial"/>
                <a:ea typeface="Arial"/>
                <a:cs typeface="Arial"/>
                <a:sym typeface="Arial"/>
              </a:rPr>
              <a:t>Models cannot capture every detail of the real problem.</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a:solidFill>
                  <a:srgbClr val="000000"/>
                </a:solidFill>
                <a:latin typeface="Arial"/>
                <a:ea typeface="Arial"/>
                <a:cs typeface="Arial"/>
                <a:sym typeface="Arial"/>
              </a:rPr>
              <a:t>Managers must understand the limitations of models and their underlying assumptions and often incorporate judgment into making a decision.</a:t>
            </a:r>
            <a:endParaRPr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E2CB7536-F666-4E3B-A354-733ECC101D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3" name="Date Placeholder 2">
            <a:extLst>
              <a:ext uri="{FF2B5EF4-FFF2-40B4-BE49-F238E27FC236}">
                <a16:creationId xmlns:a16="http://schemas.microsoft.com/office/drawing/2014/main" id="{09645F2B-BE4E-4EBE-967F-82C8AF7169B8}"/>
              </a:ext>
            </a:extLst>
          </p:cNvPr>
          <p:cNvSpPr>
            <a:spLocks noGrp="1"/>
          </p:cNvSpPr>
          <p:nvPr>
            <p:ph type="dt" idx="10"/>
          </p:nvPr>
        </p:nvSpPr>
        <p:spPr/>
        <p:txBody>
          <a:bodyPr/>
          <a:lstStyle/>
          <a:p>
            <a:fld id="{856C03FC-5F28-47BF-BA14-D33256384ADF}" type="datetime1">
              <a:rPr lang="en-US" smtClean="0"/>
              <a:t>9/1/2021</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33"/>
        <p:cNvGrpSpPr/>
        <p:nvPr/>
      </p:nvGrpSpPr>
      <p:grpSpPr>
        <a:xfrm>
          <a:off x="0" y="0"/>
          <a:ext cx="0" cy="0"/>
          <a:chOff x="0" y="0"/>
          <a:chExt cx="0" cy="0"/>
        </a:xfrm>
      </p:grpSpPr>
      <p:sp>
        <p:nvSpPr>
          <p:cNvPr id="534" name="Google Shape;534;p7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Implementing the Solution</a:t>
            </a:r>
            <a:endParaRPr sz="3600" b="1" i="0" u="none" strike="noStrike" cap="none">
              <a:solidFill>
                <a:srgbClr val="007FA3"/>
              </a:solidFill>
              <a:latin typeface="Arial"/>
              <a:ea typeface="Arial"/>
              <a:cs typeface="Arial"/>
              <a:sym typeface="Arial"/>
            </a:endParaRPr>
          </a:p>
        </p:txBody>
      </p:sp>
      <p:sp>
        <p:nvSpPr>
          <p:cNvPr id="535" name="Google Shape;535;p75"/>
          <p:cNvSpPr txBox="1">
            <a:spLocks noGrp="1"/>
          </p:cNvSpPr>
          <p:nvPr>
            <p:ph type="body" idx="1"/>
          </p:nvPr>
        </p:nvSpPr>
        <p:spPr>
          <a:xfrm>
            <a:off x="457200" y="1600199"/>
            <a:ext cx="8229600" cy="3209925"/>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a:solidFill>
                  <a:srgbClr val="000000"/>
                </a:solidFill>
                <a:latin typeface="Arial"/>
                <a:ea typeface="Arial"/>
                <a:cs typeface="Arial"/>
                <a:sym typeface="Arial"/>
              </a:rPr>
              <a:t>Translate the results of the model back to the real world.</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0" i="0" u="none" strike="noStrike" cap="none">
                <a:solidFill>
                  <a:srgbClr val="000000"/>
                </a:solidFill>
                <a:latin typeface="Arial"/>
                <a:ea typeface="Arial"/>
                <a:cs typeface="Arial"/>
                <a:sym typeface="Arial"/>
              </a:rPr>
              <a:t>Requires providing adequate resources, motivating employees, eliminating resistance to change, modifying organizational policies, and developing trust.</a:t>
            </a:r>
            <a:endParaRPr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CB0D088-D919-46C0-B730-75E59D675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
        <p:nvSpPr>
          <p:cNvPr id="3" name="Date Placeholder 2">
            <a:extLst>
              <a:ext uri="{FF2B5EF4-FFF2-40B4-BE49-F238E27FC236}">
                <a16:creationId xmlns:a16="http://schemas.microsoft.com/office/drawing/2014/main" id="{2024EA7A-1569-40FE-8C07-7E83866E0713}"/>
              </a:ext>
            </a:extLst>
          </p:cNvPr>
          <p:cNvSpPr>
            <a:spLocks noGrp="1"/>
          </p:cNvSpPr>
          <p:nvPr>
            <p:ph type="dt" idx="10"/>
          </p:nvPr>
        </p:nvSpPr>
        <p:spPr/>
        <p:txBody>
          <a:bodyPr/>
          <a:lstStyle/>
          <a:p>
            <a:fld id="{44ED2388-E7E0-4D7C-BA03-4156BE0A7FB7}" type="datetime1">
              <a:rPr lang="en-US" smtClean="0"/>
              <a:t>9/1/2021</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Impacts of Analytics</a:t>
            </a:r>
            <a:endParaRPr sz="3600" b="1" i="0" u="none" strike="noStrike" cap="none">
              <a:solidFill>
                <a:srgbClr val="007FA3"/>
              </a:solidFill>
              <a:latin typeface="Arial"/>
              <a:ea typeface="Arial"/>
              <a:cs typeface="Arial"/>
              <a:sym typeface="Arial"/>
            </a:endParaRPr>
          </a:p>
        </p:txBody>
      </p:sp>
      <p:sp>
        <p:nvSpPr>
          <p:cNvPr id="244" name="Google Shape;244;p33"/>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256032" lvl="0" indent="-256032" algn="l" rtl="0">
              <a:lnSpc>
                <a:spcPct val="100000"/>
              </a:lnSpc>
              <a:spcBef>
                <a:spcPts val="1500"/>
              </a:spcBef>
              <a:spcAft>
                <a:spcPts val="0"/>
              </a:spcAft>
              <a:buSzPts val="2400"/>
              <a:buChar char="•"/>
            </a:pPr>
            <a:r>
              <a:rPr lang="en-US" sz="2200" b="1">
                <a:solidFill>
                  <a:srgbClr val="000000"/>
                </a:solidFill>
                <a:latin typeface="Arial"/>
                <a:ea typeface="Arial"/>
                <a:cs typeface="Arial"/>
                <a:sym typeface="Arial"/>
              </a:rPr>
              <a:t>Benefits</a:t>
            </a:r>
            <a:endParaRPr sz="2200" b="1">
              <a:solidFill>
                <a:srgbClr val="000000"/>
              </a:solidFill>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200">
                <a:solidFill>
                  <a:srgbClr val="000000"/>
                </a:solidFill>
                <a:latin typeface="Arial"/>
                <a:ea typeface="Arial"/>
                <a:cs typeface="Arial"/>
                <a:sym typeface="Arial"/>
              </a:rPr>
              <a:t>…reduced costs, better risk management, faster decisions, better productivity and enhanced bottom-line performance such as profitability and customer satisfaction.</a:t>
            </a:r>
            <a:endParaRPr sz="2200">
              <a:solidFill>
                <a:srgbClr val="000000"/>
              </a:solidFill>
              <a:latin typeface="Arial"/>
              <a:ea typeface="Arial"/>
              <a:cs typeface="Arial"/>
              <a:sym typeface="Arial"/>
            </a:endParaRPr>
          </a:p>
          <a:p>
            <a:pPr marL="256032" lvl="0" indent="-256032" algn="l" rtl="0">
              <a:lnSpc>
                <a:spcPct val="100000"/>
              </a:lnSpc>
              <a:spcBef>
                <a:spcPts val="1500"/>
              </a:spcBef>
              <a:spcAft>
                <a:spcPts val="0"/>
              </a:spcAft>
              <a:buSzPts val="2400"/>
              <a:buChar char="•"/>
            </a:pPr>
            <a:r>
              <a:rPr lang="en-US" sz="2200" b="1">
                <a:solidFill>
                  <a:srgbClr val="000000"/>
                </a:solidFill>
                <a:latin typeface="Arial"/>
                <a:ea typeface="Arial"/>
                <a:cs typeface="Arial"/>
                <a:sym typeface="Arial"/>
              </a:rPr>
              <a:t>Challenges</a:t>
            </a:r>
            <a:endParaRPr sz="2200" b="1">
              <a:solidFill>
                <a:srgbClr val="000000"/>
              </a:solidFill>
              <a:latin typeface="Arial"/>
              <a:ea typeface="Arial"/>
              <a:cs typeface="Arial"/>
              <a:sym typeface="Arial"/>
            </a:endParaRPr>
          </a:p>
          <a:p>
            <a:pPr marL="741553" lvl="1" indent="-284353" algn="l" rtl="0">
              <a:lnSpc>
                <a:spcPct val="100000"/>
              </a:lnSpc>
              <a:spcBef>
                <a:spcPts val="600"/>
              </a:spcBef>
              <a:spcAft>
                <a:spcPts val="0"/>
              </a:spcAft>
              <a:buSzPts val="2400"/>
              <a:buChar char="–"/>
            </a:pPr>
            <a:r>
              <a:rPr lang="en-US" sz="2200">
                <a:solidFill>
                  <a:srgbClr val="000000"/>
                </a:solidFill>
                <a:latin typeface="Arial"/>
                <a:ea typeface="Arial"/>
                <a:cs typeface="Arial"/>
                <a:sym typeface="Arial"/>
              </a:rPr>
              <a:t>…lack of understanding of how to use analytics, competing business priorities, insufficient analytical skills, difficulty in getting good data and sharing information, and not understanding the benefits versus perceived costs of analytics studies.</a:t>
            </a:r>
            <a:endParaRPr sz="220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9CCE2A9-0DF4-4012-8AEE-173F188232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3" name="Date Placeholder 2">
            <a:extLst>
              <a:ext uri="{FF2B5EF4-FFF2-40B4-BE49-F238E27FC236}">
                <a16:creationId xmlns:a16="http://schemas.microsoft.com/office/drawing/2014/main" id="{BE873E71-434F-4F85-882A-E3C94A96C4C7}"/>
              </a:ext>
            </a:extLst>
          </p:cNvPr>
          <p:cNvSpPr>
            <a:spLocks noGrp="1"/>
          </p:cNvSpPr>
          <p:nvPr>
            <p:ph type="dt" idx="10"/>
          </p:nvPr>
        </p:nvSpPr>
        <p:spPr/>
        <p:txBody>
          <a:bodyPr/>
          <a:lstStyle/>
          <a:p>
            <a:fld id="{069B11C1-9562-436E-ABEB-11082D58D5D1}" type="datetime1">
              <a:rPr lang="en-US" smtClean="0"/>
              <a:t>9/1/2021</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Evolution of Business Analytics </a:t>
            </a:r>
            <a:r>
              <a:rPr lang="en-US" sz="2000" b="0">
                <a:latin typeface="Arial"/>
                <a:ea typeface="Arial"/>
                <a:cs typeface="Arial"/>
                <a:sym typeface="Arial"/>
              </a:rPr>
              <a:t>(1 of 2)</a:t>
            </a:r>
            <a:endParaRPr sz="2000" b="0">
              <a:latin typeface="Arial"/>
              <a:ea typeface="Arial"/>
              <a:cs typeface="Arial"/>
              <a:sym typeface="Arial"/>
            </a:endParaRPr>
          </a:p>
        </p:txBody>
      </p:sp>
      <p:sp>
        <p:nvSpPr>
          <p:cNvPr id="250" name="Google Shape;250;p3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b="1">
                <a:solidFill>
                  <a:srgbClr val="000000"/>
                </a:solidFill>
                <a:latin typeface="Arial"/>
                <a:ea typeface="Arial"/>
                <a:cs typeface="Arial"/>
                <a:sym typeface="Arial"/>
              </a:rPr>
              <a:t>Analytic Foundations</a:t>
            </a:r>
            <a:endParaRPr/>
          </a:p>
          <a:p>
            <a:pPr marL="741553" lvl="1" indent="-284353" algn="l" rtl="0">
              <a:lnSpc>
                <a:spcPct val="100000"/>
              </a:lnSpc>
              <a:spcBef>
                <a:spcPts val="600"/>
              </a:spcBef>
              <a:spcAft>
                <a:spcPts val="0"/>
              </a:spcAft>
              <a:buSzPts val="2400"/>
              <a:buChar char="–"/>
            </a:pPr>
            <a:r>
              <a:rPr lang="en-US">
                <a:solidFill>
                  <a:srgbClr val="000000"/>
                </a:solidFill>
                <a:latin typeface="Arial"/>
                <a:ea typeface="Arial"/>
                <a:cs typeface="Arial"/>
                <a:sym typeface="Arial"/>
              </a:rPr>
              <a:t>Business Intelligence (B</a:t>
            </a:r>
            <a:r>
              <a:rPr lang="en-US" sz="100">
                <a:solidFill>
                  <a:srgbClr val="000000"/>
                </a:solidFill>
                <a:latin typeface="Arial"/>
                <a:ea typeface="Arial"/>
                <a:cs typeface="Arial"/>
                <a:sym typeface="Arial"/>
              </a:rPr>
              <a:t> </a:t>
            </a:r>
            <a:r>
              <a:rPr lang="en-US">
                <a:solidFill>
                  <a:srgbClr val="000000"/>
                </a:solidFill>
                <a:latin typeface="Arial"/>
                <a:ea typeface="Arial"/>
                <a:cs typeface="Arial"/>
                <a:sym typeface="Arial"/>
              </a:rPr>
              <a:t>I)</a:t>
            </a:r>
            <a:endParaRPr/>
          </a:p>
          <a:p>
            <a:pPr marL="741553" lvl="1" indent="-284353" algn="l" rtl="0">
              <a:lnSpc>
                <a:spcPct val="100000"/>
              </a:lnSpc>
              <a:spcBef>
                <a:spcPts val="600"/>
              </a:spcBef>
              <a:spcAft>
                <a:spcPts val="0"/>
              </a:spcAft>
              <a:buSzPts val="2400"/>
              <a:buChar char="–"/>
            </a:pPr>
            <a:r>
              <a:rPr lang="en-US">
                <a:solidFill>
                  <a:srgbClr val="000000"/>
                </a:solidFill>
                <a:latin typeface="Arial"/>
                <a:ea typeface="Arial"/>
                <a:cs typeface="Arial"/>
                <a:sym typeface="Arial"/>
              </a:rPr>
              <a:t>Information Systems (I</a:t>
            </a:r>
            <a:r>
              <a:rPr lang="en-US" sz="100">
                <a:solidFill>
                  <a:srgbClr val="000000"/>
                </a:solidFill>
                <a:latin typeface="Arial"/>
                <a:ea typeface="Arial"/>
                <a:cs typeface="Arial"/>
                <a:sym typeface="Arial"/>
              </a:rPr>
              <a:t> </a:t>
            </a:r>
            <a:r>
              <a:rPr lang="en-US">
                <a:solidFill>
                  <a:srgbClr val="000000"/>
                </a:solidFill>
                <a:latin typeface="Arial"/>
                <a:ea typeface="Arial"/>
                <a:cs typeface="Arial"/>
                <a:sym typeface="Arial"/>
              </a:rPr>
              <a:t>S)</a:t>
            </a:r>
            <a:endParaRPr/>
          </a:p>
          <a:p>
            <a:pPr marL="741553" lvl="1" indent="-284353" algn="l" rtl="0">
              <a:lnSpc>
                <a:spcPct val="100000"/>
              </a:lnSpc>
              <a:spcBef>
                <a:spcPts val="600"/>
              </a:spcBef>
              <a:spcAft>
                <a:spcPts val="0"/>
              </a:spcAft>
              <a:buSzPts val="2400"/>
              <a:buChar char="–"/>
            </a:pPr>
            <a:r>
              <a:rPr lang="en-US">
                <a:solidFill>
                  <a:srgbClr val="000000"/>
                </a:solidFill>
                <a:latin typeface="Arial"/>
                <a:ea typeface="Arial"/>
                <a:cs typeface="Arial"/>
                <a:sym typeface="Arial"/>
              </a:rPr>
              <a:t>Statistics</a:t>
            </a:r>
            <a:endParaRPr/>
          </a:p>
          <a:p>
            <a:pPr marL="741553" lvl="1" indent="-284353" algn="l" rtl="0">
              <a:lnSpc>
                <a:spcPct val="100000"/>
              </a:lnSpc>
              <a:spcBef>
                <a:spcPts val="600"/>
              </a:spcBef>
              <a:spcAft>
                <a:spcPts val="0"/>
              </a:spcAft>
              <a:buSzPts val="2400"/>
              <a:buChar char="–"/>
            </a:pPr>
            <a:r>
              <a:rPr lang="en-US">
                <a:solidFill>
                  <a:srgbClr val="000000"/>
                </a:solidFill>
                <a:latin typeface="Arial"/>
                <a:ea typeface="Arial"/>
                <a:cs typeface="Arial"/>
                <a:sym typeface="Arial"/>
              </a:rPr>
              <a:t>Operations Research/Management Science (O</a:t>
            </a:r>
            <a:r>
              <a:rPr lang="en-US" sz="100">
                <a:solidFill>
                  <a:srgbClr val="000000"/>
                </a:solidFill>
                <a:latin typeface="Arial"/>
                <a:ea typeface="Arial"/>
                <a:cs typeface="Arial"/>
                <a:sym typeface="Arial"/>
              </a:rPr>
              <a:t> </a:t>
            </a:r>
            <a:r>
              <a:rPr lang="en-US">
                <a:solidFill>
                  <a:srgbClr val="000000"/>
                </a:solidFill>
                <a:latin typeface="Arial"/>
                <a:ea typeface="Arial"/>
                <a:cs typeface="Arial"/>
                <a:sym typeface="Arial"/>
              </a:rPr>
              <a:t>R/M</a:t>
            </a:r>
            <a:r>
              <a:rPr lang="en-US" sz="100">
                <a:solidFill>
                  <a:srgbClr val="000000"/>
                </a:solidFill>
                <a:latin typeface="Arial"/>
                <a:ea typeface="Arial"/>
                <a:cs typeface="Arial"/>
                <a:sym typeface="Arial"/>
              </a:rPr>
              <a:t> </a:t>
            </a:r>
            <a:r>
              <a:rPr lang="en-US">
                <a:solidFill>
                  <a:srgbClr val="000000"/>
                </a:solidFill>
                <a:latin typeface="Arial"/>
                <a:ea typeface="Arial"/>
                <a:cs typeface="Arial"/>
                <a:sym typeface="Arial"/>
              </a:rPr>
              <a:t>S)</a:t>
            </a:r>
            <a:endParaRPr/>
          </a:p>
        </p:txBody>
      </p:sp>
      <p:sp>
        <p:nvSpPr>
          <p:cNvPr id="2" name="Slide Number Placeholder 1">
            <a:extLst>
              <a:ext uri="{FF2B5EF4-FFF2-40B4-BE49-F238E27FC236}">
                <a16:creationId xmlns:a16="http://schemas.microsoft.com/office/drawing/2014/main" id="{38753611-EDDB-4E9D-9194-C03468CE03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3" name="Date Placeholder 2">
            <a:extLst>
              <a:ext uri="{FF2B5EF4-FFF2-40B4-BE49-F238E27FC236}">
                <a16:creationId xmlns:a16="http://schemas.microsoft.com/office/drawing/2014/main" id="{C50693B6-9056-4095-B85F-3AC59A8791F9}"/>
              </a:ext>
            </a:extLst>
          </p:cNvPr>
          <p:cNvSpPr>
            <a:spLocks noGrp="1"/>
          </p:cNvSpPr>
          <p:nvPr>
            <p:ph type="dt" idx="10"/>
          </p:nvPr>
        </p:nvSpPr>
        <p:spPr/>
        <p:txBody>
          <a:bodyPr/>
          <a:lstStyle/>
          <a:p>
            <a:fld id="{88ACF135-E471-43BE-BF92-2C06CE8DEF1B}" type="datetime1">
              <a:rPr lang="en-US" smtClean="0"/>
              <a:t>9/1/2021</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dirty="0">
                <a:latin typeface="Arial"/>
                <a:ea typeface="Arial"/>
                <a:cs typeface="Arial"/>
                <a:sym typeface="Arial"/>
              </a:rPr>
              <a:t>Evolution of Business Analytics </a:t>
            </a:r>
            <a:r>
              <a:rPr lang="en-US" sz="2000" b="0" dirty="0">
                <a:latin typeface="Arial"/>
                <a:ea typeface="Arial"/>
                <a:cs typeface="Arial"/>
                <a:sym typeface="Arial"/>
              </a:rPr>
              <a:t>(2 of 2)</a:t>
            </a:r>
            <a:endParaRPr dirty="0">
              <a:latin typeface="Arial"/>
              <a:ea typeface="Arial"/>
              <a:cs typeface="Arial"/>
              <a:sym typeface="Arial"/>
            </a:endParaRPr>
          </a:p>
        </p:txBody>
      </p:sp>
      <p:sp>
        <p:nvSpPr>
          <p:cNvPr id="256" name="Google Shape;256;p3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b="1" dirty="0">
                <a:solidFill>
                  <a:srgbClr val="000000"/>
                </a:solidFill>
                <a:latin typeface="Arial"/>
                <a:ea typeface="Arial"/>
                <a:cs typeface="Arial"/>
                <a:sym typeface="Arial"/>
              </a:rPr>
              <a:t>Modern Business Analytic</a:t>
            </a:r>
            <a:endParaRPr dirty="0"/>
          </a:p>
          <a:p>
            <a:pPr marL="741553" lvl="1" indent="-284353" algn="l" rtl="0">
              <a:lnSpc>
                <a:spcPct val="100000"/>
              </a:lnSpc>
              <a:spcBef>
                <a:spcPts val="600"/>
              </a:spcBef>
              <a:spcAft>
                <a:spcPts val="0"/>
              </a:spcAft>
              <a:buSzPts val="2400"/>
              <a:buChar char="–"/>
            </a:pPr>
            <a:r>
              <a:rPr lang="en-US" dirty="0">
                <a:solidFill>
                  <a:srgbClr val="000000"/>
                </a:solidFill>
                <a:latin typeface="Arial"/>
                <a:ea typeface="Arial"/>
                <a:cs typeface="Arial"/>
                <a:sym typeface="Arial"/>
              </a:rPr>
              <a:t>Data mining</a:t>
            </a:r>
            <a:endParaRPr dirty="0"/>
          </a:p>
          <a:p>
            <a:pPr marL="741553" lvl="1" indent="-284353" algn="l" rtl="0">
              <a:lnSpc>
                <a:spcPct val="100000"/>
              </a:lnSpc>
              <a:spcBef>
                <a:spcPts val="600"/>
              </a:spcBef>
              <a:spcAft>
                <a:spcPts val="0"/>
              </a:spcAft>
              <a:buSzPts val="2400"/>
              <a:buChar char="–"/>
            </a:pPr>
            <a:r>
              <a:rPr lang="en-US" dirty="0">
                <a:solidFill>
                  <a:srgbClr val="000000"/>
                </a:solidFill>
                <a:latin typeface="Arial"/>
                <a:ea typeface="Arial"/>
                <a:cs typeface="Arial"/>
                <a:sym typeface="Arial"/>
              </a:rPr>
              <a:t>Simulation and risk analysis</a:t>
            </a:r>
            <a:endParaRPr dirty="0"/>
          </a:p>
          <a:p>
            <a:pPr marL="741553" lvl="1" indent="-284353" algn="l" rtl="0">
              <a:lnSpc>
                <a:spcPct val="100000"/>
              </a:lnSpc>
              <a:spcBef>
                <a:spcPts val="600"/>
              </a:spcBef>
              <a:spcAft>
                <a:spcPts val="0"/>
              </a:spcAft>
              <a:buSzPts val="2400"/>
              <a:buChar char="–"/>
            </a:pPr>
            <a:r>
              <a:rPr lang="en-US" dirty="0">
                <a:solidFill>
                  <a:srgbClr val="000000"/>
                </a:solidFill>
                <a:latin typeface="Arial"/>
                <a:ea typeface="Arial"/>
                <a:cs typeface="Arial"/>
                <a:sym typeface="Arial"/>
              </a:rPr>
              <a:t>Decision Support Systems (D</a:t>
            </a:r>
            <a:r>
              <a:rPr lang="en-US" sz="100" dirty="0">
                <a:solidFill>
                  <a:srgbClr val="000000"/>
                </a:solidFill>
                <a:latin typeface="Arial"/>
                <a:ea typeface="Arial"/>
                <a:cs typeface="Arial"/>
                <a:sym typeface="Arial"/>
              </a:rPr>
              <a:t> </a:t>
            </a:r>
            <a:r>
              <a:rPr lang="en-US" dirty="0">
                <a:solidFill>
                  <a:srgbClr val="000000"/>
                </a:solidFill>
                <a:latin typeface="Arial"/>
                <a:ea typeface="Arial"/>
                <a:cs typeface="Arial"/>
                <a:sym typeface="Arial"/>
              </a:rPr>
              <a:t>S</a:t>
            </a:r>
            <a:r>
              <a:rPr lang="en-US" sz="100" dirty="0">
                <a:solidFill>
                  <a:srgbClr val="000000"/>
                </a:solidFill>
                <a:latin typeface="Arial"/>
                <a:ea typeface="Arial"/>
                <a:cs typeface="Arial"/>
                <a:sym typeface="Arial"/>
              </a:rPr>
              <a:t> </a:t>
            </a:r>
            <a:r>
              <a:rPr lang="en-US" dirty="0">
                <a:solidFill>
                  <a:srgbClr val="000000"/>
                </a:solidFill>
                <a:latin typeface="Arial"/>
                <a:ea typeface="Arial"/>
                <a:cs typeface="Arial"/>
                <a:sym typeface="Arial"/>
              </a:rPr>
              <a:t>S)</a:t>
            </a:r>
            <a:endParaRPr dirty="0"/>
          </a:p>
          <a:p>
            <a:pPr marL="741553" lvl="1" indent="-284353" algn="l" rtl="0">
              <a:lnSpc>
                <a:spcPct val="100000"/>
              </a:lnSpc>
              <a:spcBef>
                <a:spcPts val="600"/>
              </a:spcBef>
              <a:spcAft>
                <a:spcPts val="0"/>
              </a:spcAft>
              <a:buSzPts val="2400"/>
              <a:buChar char="–"/>
            </a:pPr>
            <a:r>
              <a:rPr lang="en-US" dirty="0">
                <a:solidFill>
                  <a:srgbClr val="000000"/>
                </a:solidFill>
                <a:latin typeface="Arial"/>
                <a:ea typeface="Arial"/>
                <a:cs typeface="Arial"/>
                <a:sym typeface="Arial"/>
              </a:rPr>
              <a:t>Visualization</a:t>
            </a:r>
            <a:endParaRPr dirty="0"/>
          </a:p>
        </p:txBody>
      </p:sp>
      <p:sp>
        <p:nvSpPr>
          <p:cNvPr id="2" name="Slide Number Placeholder 1">
            <a:extLst>
              <a:ext uri="{FF2B5EF4-FFF2-40B4-BE49-F238E27FC236}">
                <a16:creationId xmlns:a16="http://schemas.microsoft.com/office/drawing/2014/main" id="{E95605AC-295D-49AC-8D01-AE625E054A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Date Placeholder 2">
            <a:extLst>
              <a:ext uri="{FF2B5EF4-FFF2-40B4-BE49-F238E27FC236}">
                <a16:creationId xmlns:a16="http://schemas.microsoft.com/office/drawing/2014/main" id="{267960B2-CD5F-4E00-A071-CB349A9CFEB0}"/>
              </a:ext>
            </a:extLst>
          </p:cNvPr>
          <p:cNvSpPr>
            <a:spLocks noGrp="1"/>
          </p:cNvSpPr>
          <p:nvPr>
            <p:ph type="dt" idx="10"/>
          </p:nvPr>
        </p:nvSpPr>
        <p:spPr/>
        <p:txBody>
          <a:bodyPr/>
          <a:lstStyle/>
          <a:p>
            <a:fld id="{F2C7D2A5-12E6-4266-8444-BDC386FD5074}" type="datetime1">
              <a:rPr lang="en-US" smtClean="0"/>
              <a:t>9/1/2021</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t>E</a:t>
            </a:r>
            <a:r>
              <a:rPr lang="en-US">
                <a:latin typeface="Arial"/>
                <a:ea typeface="Arial"/>
                <a:cs typeface="Arial"/>
                <a:sym typeface="Arial"/>
              </a:rPr>
              <a:t>xperiment is Powerful</a:t>
            </a:r>
            <a:endParaRPr dirty="0">
              <a:latin typeface="Arial"/>
              <a:ea typeface="Arial"/>
              <a:cs typeface="Arial"/>
              <a:sym typeface="Arial"/>
            </a:endParaRPr>
          </a:p>
        </p:txBody>
      </p:sp>
      <p:sp>
        <p:nvSpPr>
          <p:cNvPr id="256" name="Google Shape;256;p3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b="1" dirty="0">
                <a:solidFill>
                  <a:srgbClr val="000000"/>
                </a:solidFill>
              </a:rPr>
              <a:t>Experiments (&gt; Observe from the data)</a:t>
            </a:r>
          </a:p>
          <a:p>
            <a:pPr marL="713232" lvl="1" indent="-256032">
              <a:spcBef>
                <a:spcPts val="1500"/>
              </a:spcBef>
              <a:buSzPts val="2400"/>
              <a:buChar char="•"/>
            </a:pPr>
            <a:r>
              <a:rPr lang="en-US" sz="2400" dirty="0">
                <a:solidFill>
                  <a:srgbClr val="000000"/>
                </a:solidFill>
              </a:rPr>
              <a:t>Uber (dynamic pricing)</a:t>
            </a:r>
          </a:p>
          <a:p>
            <a:pPr marL="713232" lvl="1" indent="-256032">
              <a:spcBef>
                <a:spcPts val="1500"/>
              </a:spcBef>
              <a:buSzPts val="2400"/>
              <a:buChar char="•"/>
            </a:pPr>
            <a:r>
              <a:rPr lang="en-US" sz="2400" dirty="0">
                <a:solidFill>
                  <a:srgbClr val="000000"/>
                </a:solidFill>
                <a:latin typeface="Arial"/>
                <a:ea typeface="Arial"/>
                <a:cs typeface="Arial"/>
                <a:sym typeface="Arial"/>
              </a:rPr>
              <a:t>Airbnb</a:t>
            </a:r>
          </a:p>
          <a:p>
            <a:pPr marL="713232" lvl="1" indent="-256032">
              <a:spcBef>
                <a:spcPts val="1500"/>
              </a:spcBef>
              <a:buSzPts val="2400"/>
              <a:buChar char="•"/>
            </a:pPr>
            <a:r>
              <a:rPr lang="en-US" sz="2400" dirty="0">
                <a:solidFill>
                  <a:srgbClr val="000000"/>
                </a:solidFill>
                <a:latin typeface="Arial"/>
                <a:ea typeface="Arial"/>
                <a:cs typeface="Arial"/>
                <a:sym typeface="Arial"/>
              </a:rPr>
              <a:t>Amazon</a:t>
            </a:r>
          </a:p>
          <a:p>
            <a:pPr marL="256032" indent="-256032">
              <a:buSzPts val="2400"/>
            </a:pPr>
            <a:r>
              <a:rPr lang="en-US" dirty="0">
                <a:solidFill>
                  <a:srgbClr val="000000"/>
                </a:solidFill>
                <a:latin typeface="Arial"/>
                <a:ea typeface="Arial"/>
                <a:cs typeface="Arial"/>
                <a:sym typeface="Arial"/>
              </a:rPr>
              <a:t>Why difficult? </a:t>
            </a:r>
          </a:p>
          <a:p>
            <a:pPr marL="713232" lvl="1" indent="-256032">
              <a:buSzPts val="2400"/>
            </a:pPr>
            <a:r>
              <a:rPr lang="en-US" sz="2400" dirty="0">
                <a:solidFill>
                  <a:srgbClr val="000000"/>
                </a:solidFill>
              </a:rPr>
              <a:t>Variables under control.</a:t>
            </a:r>
          </a:p>
          <a:p>
            <a:pPr marL="713232" lvl="1" indent="-256032">
              <a:buSzPts val="2400"/>
            </a:pPr>
            <a:r>
              <a:rPr lang="en-US" sz="2400" dirty="0">
                <a:solidFill>
                  <a:srgbClr val="000000"/>
                </a:solidFill>
                <a:latin typeface="Arial"/>
                <a:ea typeface="Arial"/>
                <a:cs typeface="Arial"/>
                <a:sym typeface="Arial"/>
              </a:rPr>
              <a:t>Moral issues.</a:t>
            </a:r>
          </a:p>
          <a:p>
            <a:pPr marL="741553" lvl="1" indent="-284353" algn="l" rtl="0">
              <a:lnSpc>
                <a:spcPct val="100000"/>
              </a:lnSpc>
              <a:spcBef>
                <a:spcPts val="600"/>
              </a:spcBef>
              <a:spcAft>
                <a:spcPts val="0"/>
              </a:spcAft>
              <a:buSzPts val="2400"/>
              <a:buChar char="–"/>
            </a:pPr>
            <a:endParaRPr dirty="0"/>
          </a:p>
        </p:txBody>
      </p:sp>
      <p:sp>
        <p:nvSpPr>
          <p:cNvPr id="2" name="Slide Number Placeholder 1">
            <a:extLst>
              <a:ext uri="{FF2B5EF4-FFF2-40B4-BE49-F238E27FC236}">
                <a16:creationId xmlns:a16="http://schemas.microsoft.com/office/drawing/2014/main" id="{4B45E1FF-ADB4-4B51-A2C2-C6D07C9598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Date Placeholder 2">
            <a:extLst>
              <a:ext uri="{FF2B5EF4-FFF2-40B4-BE49-F238E27FC236}">
                <a16:creationId xmlns:a16="http://schemas.microsoft.com/office/drawing/2014/main" id="{59618279-5E8A-43C9-9EC4-FF6BA6AE1D18}"/>
              </a:ext>
            </a:extLst>
          </p:cNvPr>
          <p:cNvSpPr>
            <a:spLocks noGrp="1"/>
          </p:cNvSpPr>
          <p:nvPr>
            <p:ph type="dt" idx="10"/>
          </p:nvPr>
        </p:nvSpPr>
        <p:spPr/>
        <p:txBody>
          <a:bodyPr/>
          <a:lstStyle/>
          <a:p>
            <a:fld id="{BF1B2A70-A49A-445B-A2A5-7980C160A60D}" type="datetime1">
              <a:rPr lang="en-US" smtClean="0"/>
              <a:t>9/1/2021</a:t>
            </a:fld>
            <a:endParaRPr lang="en-US"/>
          </a:p>
        </p:txBody>
      </p:sp>
    </p:spTree>
    <p:extLst>
      <p:ext uri="{BB962C8B-B14F-4D97-AF65-F5344CB8AC3E}">
        <p14:creationId xmlns:p14="http://schemas.microsoft.com/office/powerpoint/2010/main" val="157116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0ADF-EB51-4778-A955-D049778BEF3B}"/>
              </a:ext>
            </a:extLst>
          </p:cNvPr>
          <p:cNvSpPr>
            <a:spLocks noGrp="1"/>
          </p:cNvSpPr>
          <p:nvPr>
            <p:ph type="title"/>
          </p:nvPr>
        </p:nvSpPr>
        <p:spPr/>
        <p:txBody>
          <a:bodyPr/>
          <a:lstStyle/>
          <a:p>
            <a:r>
              <a:rPr lang="en-US" sz="3600" b="1" i="0" u="none" strike="noStrike" cap="none" dirty="0">
                <a:solidFill>
                  <a:srgbClr val="007FA3"/>
                </a:solidFill>
                <a:latin typeface="Arial"/>
                <a:ea typeface="Arial"/>
                <a:cs typeface="Arial"/>
                <a:sym typeface="Arial"/>
              </a:rPr>
              <a:t>A Visual Perspective of Business Analytics</a:t>
            </a:r>
            <a:endParaRPr lang="en-US" dirty="0"/>
          </a:p>
        </p:txBody>
      </p:sp>
      <p:sp>
        <p:nvSpPr>
          <p:cNvPr id="4" name="Date Placeholder 3">
            <a:extLst>
              <a:ext uri="{FF2B5EF4-FFF2-40B4-BE49-F238E27FC236}">
                <a16:creationId xmlns:a16="http://schemas.microsoft.com/office/drawing/2014/main" id="{22E9CDC5-9579-4DFD-9888-ACB78E137A06}"/>
              </a:ext>
            </a:extLst>
          </p:cNvPr>
          <p:cNvSpPr>
            <a:spLocks noGrp="1"/>
          </p:cNvSpPr>
          <p:nvPr>
            <p:ph type="dt" idx="10"/>
          </p:nvPr>
        </p:nvSpPr>
        <p:spPr/>
        <p:txBody>
          <a:bodyPr/>
          <a:lstStyle/>
          <a:p>
            <a:fld id="{1F3C472A-4B0C-4FEB-BFF5-847AADC52BDB}" type="datetime1">
              <a:rPr lang="en-US" smtClean="0"/>
              <a:t>9/1/2021</a:t>
            </a:fld>
            <a:endParaRPr lang="en-US"/>
          </a:p>
        </p:txBody>
      </p:sp>
      <p:sp>
        <p:nvSpPr>
          <p:cNvPr id="5" name="Slide Number Placeholder 4">
            <a:extLst>
              <a:ext uri="{FF2B5EF4-FFF2-40B4-BE49-F238E27FC236}">
                <a16:creationId xmlns:a16="http://schemas.microsoft.com/office/drawing/2014/main" id="{7D1B3F9D-3F53-43EE-A46B-58EF67C4BF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Google Shape;262;p36" descr="An illustration displays 3 intersecting circles labeled, statistics, business intelligence or information systems, and modeling and optimization. The intersection of statistics and business intelligence or information systems is labeled, data mining. The intersection of statistics and modeling and optimization is labeled, simulation and risk. The intersection of modeling and optimization and business intelligence or information systems is labeled, what if? The intersection region of all three circles is labeled, visualization.">
            <a:extLst>
              <a:ext uri="{FF2B5EF4-FFF2-40B4-BE49-F238E27FC236}">
                <a16:creationId xmlns:a16="http://schemas.microsoft.com/office/drawing/2014/main" id="{EDFE560C-76BC-468D-9893-D8B853103965}"/>
              </a:ext>
            </a:extLst>
          </p:cNvPr>
          <p:cNvPicPr preferRelativeResize="0"/>
          <p:nvPr/>
        </p:nvPicPr>
        <p:blipFill rotWithShape="1">
          <a:blip r:embed="rId2">
            <a:alphaModFix/>
          </a:blip>
          <a:srcRect/>
          <a:stretch/>
        </p:blipFill>
        <p:spPr>
          <a:xfrm>
            <a:off x="1503101" y="1688424"/>
            <a:ext cx="5931922" cy="3877392"/>
          </a:xfrm>
          <a:prstGeom prst="rect">
            <a:avLst/>
          </a:prstGeom>
          <a:noFill/>
          <a:ln>
            <a:noFill/>
          </a:ln>
        </p:spPr>
      </p:pic>
    </p:spTree>
    <p:extLst>
      <p:ext uri="{BB962C8B-B14F-4D97-AF65-F5344CB8AC3E}">
        <p14:creationId xmlns:p14="http://schemas.microsoft.com/office/powerpoint/2010/main" val="811221742"/>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38656</TotalTime>
  <Words>2480</Words>
  <Application>Microsoft Office PowerPoint</Application>
  <PresentationFormat>On-screen Show (4:3)</PresentationFormat>
  <Paragraphs>341</Paragraphs>
  <Slides>50</Slides>
  <Notes>47</Notes>
  <HiddenSlides>9</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50</vt:i4>
      </vt:variant>
    </vt:vector>
  </HeadingPairs>
  <TitlesOfParts>
    <vt:vector size="65" baseType="lpstr">
      <vt:lpstr>Noto Sans Symbols</vt:lpstr>
      <vt:lpstr>Arial</vt:lpstr>
      <vt:lpstr>Calibri</vt:lpstr>
      <vt:lpstr>Century Gothic</vt:lpstr>
      <vt:lpstr>Times New Roman</vt:lpstr>
      <vt:lpstr>Verdana</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Business Analytics</vt:lpstr>
      <vt:lpstr>Examples of Applications (1 of 2)</vt:lpstr>
      <vt:lpstr>Examples of Applications (2 of 2)</vt:lpstr>
      <vt:lpstr>Impacts of Analytics</vt:lpstr>
      <vt:lpstr>Evolution of Business Analytics (1 of 2)</vt:lpstr>
      <vt:lpstr>Evolution of Business Analytics (2 of 2)</vt:lpstr>
      <vt:lpstr>Experiment is Powerful</vt:lpstr>
      <vt:lpstr>A Visual Perspective of Business Analytics</vt:lpstr>
      <vt:lpstr>Spreadsheet Technology</vt:lpstr>
      <vt:lpstr>Software Used in This Class</vt:lpstr>
      <vt:lpstr>Steps Needed</vt:lpstr>
      <vt:lpstr>Descriptive, Predictive, and Prescriptive Analytics</vt:lpstr>
      <vt:lpstr>Example 1.1: Retail Markdown Decisions</vt:lpstr>
      <vt:lpstr>Data for Business Analytics</vt:lpstr>
      <vt:lpstr>Examples of Data Sources and Uses</vt:lpstr>
      <vt:lpstr>Big Data</vt:lpstr>
      <vt:lpstr>Data Reliability and Validity</vt:lpstr>
      <vt:lpstr>Data Reliability and Validity Examples (1 of 3)</vt:lpstr>
      <vt:lpstr>Data Reliability and Validity Examples (2 of 3)</vt:lpstr>
      <vt:lpstr>Data Reliability and Validity Examples (3 of 3)</vt:lpstr>
      <vt:lpstr>Models in Business Analytics</vt:lpstr>
      <vt:lpstr>Example 1.2: Three Forms of a Model (1 of 3)</vt:lpstr>
      <vt:lpstr>Example 1.2: Three Forms of a Model (2 of 3)</vt:lpstr>
      <vt:lpstr>Example 1.2: Three Forms of a Model (3 of 3)</vt:lpstr>
      <vt:lpstr>Decision Models</vt:lpstr>
      <vt:lpstr>Nature of Decision Models</vt:lpstr>
      <vt:lpstr>Descriptive Models</vt:lpstr>
      <vt:lpstr>Example 1.3: Gasoline Usage Model (1 of 2)</vt:lpstr>
      <vt:lpstr>Example 1.3: Gasoline Usage Model (2 of 2)</vt:lpstr>
      <vt:lpstr>Example 1.4: An Outsourcing Decision Model (1 of 2)</vt:lpstr>
      <vt:lpstr>Example 1.4: An Outsourcing Decision Model (2 of 2)</vt:lpstr>
      <vt:lpstr>Predictive Models</vt:lpstr>
      <vt:lpstr>Example 1.5: A Sales-Promotion Decision Model</vt:lpstr>
      <vt:lpstr>Example 1.5 Model</vt:lpstr>
      <vt:lpstr>Prescriptive Models</vt:lpstr>
      <vt:lpstr>Example 1.6: A Prescriptive Pricing Model</vt:lpstr>
      <vt:lpstr>Model Assumptions</vt:lpstr>
      <vt:lpstr>Model Assumptions - Example</vt:lpstr>
      <vt:lpstr>Example 1.7: A Linear Demand Prediction Model</vt:lpstr>
      <vt:lpstr>Example 1.8: A Nonlinear Demand Prediction Model</vt:lpstr>
      <vt:lpstr>Risk and Uncertainty</vt:lpstr>
      <vt:lpstr>Problem Solving with Analytics</vt:lpstr>
      <vt:lpstr>Recognizing a Problem</vt:lpstr>
      <vt:lpstr>Defining the Problem</vt:lpstr>
      <vt:lpstr>Structuring the Problem</vt:lpstr>
      <vt:lpstr>Analyzing the Problem</vt:lpstr>
      <vt:lpstr>Interpreting Results and Making a Decision</vt:lpstr>
      <vt:lpstr>Implementing the Solution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Kai Wang</cp:lastModifiedBy>
  <cp:revision>973</cp:revision>
  <cp:lastPrinted>2016-08-09T14:57:31Z</cp:lastPrinted>
  <dcterms:created xsi:type="dcterms:W3CDTF">2013-11-01T14:42:31Z</dcterms:created>
  <dcterms:modified xsi:type="dcterms:W3CDTF">2021-09-01T19:48:03Z</dcterms:modified>
</cp:coreProperties>
</file>